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73" r:id="rId12"/>
    <p:sldId id="267" r:id="rId13"/>
    <p:sldId id="275" r:id="rId14"/>
    <p:sldId id="276" r:id="rId15"/>
    <p:sldId id="274" r:id="rId16"/>
    <p:sldId id="268" r:id="rId17"/>
    <p:sldId id="269" r:id="rId18"/>
    <p:sldId id="270" r:id="rId19"/>
    <p:sldId id="271" r:id="rId20"/>
    <p:sldId id="277" r:id="rId21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84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tags" Target="tags/tag2.xml" /><Relationship Id="rId23" Type="http://schemas.openxmlformats.org/officeDocument/2006/relationships/presProps" Target="presProps.xml" /><Relationship Id="rId24" Type="http://schemas.openxmlformats.org/officeDocument/2006/relationships/viewProps" Target="viewProps.xml" /><Relationship Id="rId25" Type="http://schemas.openxmlformats.org/officeDocument/2006/relationships/theme" Target="theme/theme1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1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1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Relationship Id="rId3" Type="http://schemas.openxmlformats.org/officeDocument/2006/relationships/image" Target="../media/image19.png" /><Relationship Id="rId4" Type="http://schemas.openxmlformats.org/officeDocument/2006/relationships/image" Target="../media/image20.png" /><Relationship Id="rId5" Type="http://schemas.openxmlformats.org/officeDocument/2006/relationships/image" Target="../media/image2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Relationship Id="rId3" Type="http://schemas.openxmlformats.org/officeDocument/2006/relationships/image" Target="../media/image23.png" /><Relationship Id="rId4" Type="http://schemas.openxmlformats.org/officeDocument/2006/relationships/image" Target="../media/image24.png" /><Relationship Id="rId5" Type="http://schemas.openxmlformats.org/officeDocument/2006/relationships/image" Target="../media/image25.png" /><Relationship Id="rId6" Type="http://schemas.openxmlformats.org/officeDocument/2006/relationships/image" Target="../media/image2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Relationship Id="rId3" Type="http://schemas.openxmlformats.org/officeDocument/2006/relationships/image" Target="../media/image28.png" /><Relationship Id="rId4" Type="http://schemas.openxmlformats.org/officeDocument/2006/relationships/image" Target="../media/image29.png" /><Relationship Id="rId5" Type="http://schemas.openxmlformats.org/officeDocument/2006/relationships/image" Target="../media/image30.png" /><Relationship Id="rId6" Type="http://schemas.openxmlformats.org/officeDocument/2006/relationships/image" Target="../media/image31.png" /><Relationship Id="rId7" Type="http://schemas.openxmlformats.org/officeDocument/2006/relationships/image" Target="../media/image32.png" /><Relationship Id="rId8" Type="http://schemas.openxmlformats.org/officeDocument/2006/relationships/image" Target="../media/image33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Relationship Id="rId3" Type="http://schemas.openxmlformats.org/officeDocument/2006/relationships/image" Target="../media/image35.png" /><Relationship Id="rId4" Type="http://schemas.openxmlformats.org/officeDocument/2006/relationships/image" Target="../media/image36.png" /><Relationship Id="rId5" Type="http://schemas.openxmlformats.org/officeDocument/2006/relationships/image" Target="../media/image37.png" /><Relationship Id="rId6" Type="http://schemas.openxmlformats.org/officeDocument/2006/relationships/image" Target="../media/image38.png" /><Relationship Id="rId7" Type="http://schemas.openxmlformats.org/officeDocument/2006/relationships/image" Target="../media/image39.png" /><Relationship Id="rId8" Type="http://schemas.openxmlformats.org/officeDocument/2006/relationships/image" Target="../media/image40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Relationship Id="rId3" Type="http://schemas.openxmlformats.org/officeDocument/2006/relationships/image" Target="../media/image42.png" /><Relationship Id="rId4" Type="http://schemas.openxmlformats.org/officeDocument/2006/relationships/image" Target="../media/image36.png" /><Relationship Id="rId5" Type="http://schemas.openxmlformats.org/officeDocument/2006/relationships/image" Target="../media/image37.png" /><Relationship Id="rId6" Type="http://schemas.openxmlformats.org/officeDocument/2006/relationships/image" Target="../media/image38.png" /><Relationship Id="rId7" Type="http://schemas.openxmlformats.org/officeDocument/2006/relationships/image" Target="../media/image39.png" /><Relationship Id="rId8" Type="http://schemas.openxmlformats.org/officeDocument/2006/relationships/image" Target="../media/image40.png" /><Relationship Id="rId9" Type="http://schemas.openxmlformats.org/officeDocument/2006/relationships/image" Target="../media/image6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Relationship Id="rId3" Type="http://schemas.openxmlformats.org/officeDocument/2006/relationships/image" Target="../media/image44.png" /><Relationship Id="rId4" Type="http://schemas.openxmlformats.org/officeDocument/2006/relationships/image" Target="../media/image45.png" /><Relationship Id="rId5" Type="http://schemas.openxmlformats.org/officeDocument/2006/relationships/image" Target="../media/image46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Relationship Id="rId3" Type="http://schemas.openxmlformats.org/officeDocument/2006/relationships/image" Target="../media/image48.png" /><Relationship Id="rId4" Type="http://schemas.openxmlformats.org/officeDocument/2006/relationships/image" Target="../media/image49.png" /><Relationship Id="rId5" Type="http://schemas.openxmlformats.org/officeDocument/2006/relationships/image" Target="../media/image50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.xml" /><Relationship Id="rId3" Type="http://schemas.openxmlformats.org/officeDocument/2006/relationships/image" Target="../media/image53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Relationship Id="rId3" Type="http://schemas.openxmlformats.org/officeDocument/2006/relationships/image" Target="../media/image3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Relationship Id="rId3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Relationship Id="rId3" Type="http://schemas.openxmlformats.org/officeDocument/2006/relationships/image" Target="../media/image12.png" /><Relationship Id="rId4" Type="http://schemas.openxmlformats.org/officeDocument/2006/relationships/image" Target="../media/image13.png" /><Relationship Id="rId5" Type="http://schemas.openxmlformats.org/officeDocument/2006/relationships/image" Target="../media/image14.png" /><Relationship Id="rId6" Type="http://schemas.openxmlformats.org/officeDocument/2006/relationships/image" Target="../media/image15.png" /><Relationship Id="rId7" Type="http://schemas.openxmlformats.org/officeDocument/2006/relationships/image" Target="../media/image16.png" /><Relationship Id="rId8" Type="http://schemas.openxmlformats.org/officeDocument/2006/relationships/image" Target="../media/image1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9" r="32838"/>
          <a:stretch>
            <a:fillRect/>
          </a:stretch>
        </p:blipFill>
        <p:spPr bwMode="auto">
          <a:xfrm>
            <a:off x="0" y="-14475"/>
            <a:ext cx="9144000" cy="515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5" y="1548849"/>
            <a:ext cx="8068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第二章 直线与圆的方程</a:t>
            </a:r>
            <a:endParaRPr lang="zh-CN" altLang="en-US" sz="6000" b="1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735971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7585" y="915567"/>
                <a:ext cx="6120681" cy="46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mtClean="0"/>
                  <a:t>在平面直角坐标系中，设直线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/>
                  <a:t>的倾斜角为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r>
                  <a:rPr lang="en-US" altLang="zh-CN" sz="2400" smtClean="0"/>
                  <a:t>.</a:t>
                </a:r>
                <a:endParaRPr lang="zh-CN" altLang="en-US" sz="240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915567"/>
                <a:ext cx="6120681" cy="467436"/>
              </a:xfrm>
              <a:prstGeom prst="rect">
                <a:avLst/>
              </a:prstGeom>
              <a:blipFill rotWithShape="1">
                <a:blip r:embed="rId2"/>
                <a:stretch>
                  <a:fillRect l="-1594" t="-15584" r="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7330" y="1565074"/>
                <a:ext cx="8394457" cy="5974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zh-CN" altLang="en-US" sz="2000" smtClean="0"/>
                  <a:t>已知</a:t>
                </a:r>
                <a:r>
                  <a:rPr lang="zh-CN" altLang="en-US" sz="2000"/>
                  <a:t>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,0).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r>
                  <a:rPr lang="zh-CN" altLang="en-US" sz="2000" smtClean="0"/>
                  <a:t>与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smtClean="0"/>
                  <a:t>的</a:t>
                </a:r>
                <a:r>
                  <a:rPr lang="zh-CN" altLang="en-US" sz="2000"/>
                  <a:t>坐标有什么关系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0" y="1565074"/>
                <a:ext cx="8394457" cy="5974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7330" y="2663002"/>
                <a:ext cx="8394457" cy="6103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 </a:t>
                </a:r>
                <a:r>
                  <a:rPr lang="zh-CN" altLang="en-US" sz="2000" smtClean="0"/>
                  <a:t>如果直线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,1),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r>
                  <a:rPr lang="zh-CN" altLang="en-US" sz="2000" smtClean="0"/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𝛼</m:t>
                      </m:r>
                      <m:r>
                        <a:rPr lang="zh-CN" altLang="en-US" sz="2000" b="0" i="1" smtClean="0">
                          <a:latin typeface="Cambria Math"/>
                        </a:rPr>
                        <m:t>与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zh-CN" altLang="en-US" sz="2000"/>
                  <a:t>的</a:t>
                </a:r>
                <a:r>
                  <a:rPr lang="zh-CN" altLang="en-US" sz="2000" smtClean="0"/>
                  <a:t>坐标有</a:t>
                </a:r>
                <a:r>
                  <a:rPr lang="zh-CN" altLang="en-US" sz="2000"/>
                  <a:t>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0" y="2663002"/>
                <a:ext cx="8394457" cy="6103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7328" y="3773821"/>
                <a:ext cx="8394457" cy="57131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 </a:t>
                </a:r>
                <a:r>
                  <a:rPr lang="zh-CN" altLang="en-US" sz="2000" smtClean="0"/>
                  <a:t>如果直线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r>
                  <a:rPr lang="zh-CN" altLang="en-US" sz="2000"/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  <m:r>
                        <a:rPr lang="zh-CN" altLang="en-US" sz="2000" i="1">
                          <a:latin typeface="Cambria Math"/>
                        </a:rPr>
                        <m:t>与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zh-CN" altLang="en-US" sz="2000" smtClean="0"/>
                  <a:t>的坐标有</a:t>
                </a:r>
                <a:r>
                  <a:rPr lang="zh-CN" altLang="en-US" sz="2000"/>
                  <a:t>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8" y="3773821"/>
                <a:ext cx="8394457" cy="5713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4139" y="267495"/>
            <a:ext cx="110799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探究一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29" name="直接连接符 28"/>
          <p:cNvCxnSpPr/>
          <p:nvPr/>
        </p:nvCxnSpPr>
        <p:spPr>
          <a:xfrm flipH="1">
            <a:off x="7777162" y="2490040"/>
            <a:ext cx="866" cy="65368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弧形 13"/>
          <p:cNvSpPr/>
          <p:nvPr/>
        </p:nvSpPr>
        <p:spPr>
          <a:xfrm rot="841721">
            <a:off x="6968584" y="2908623"/>
            <a:ext cx="252027" cy="414046"/>
          </a:xfrm>
          <a:prstGeom prst="arc">
            <a:avLst>
              <a:gd name="adj1" fmla="val 1606713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30503" y="2162076"/>
            <a:ext cx="2531285" cy="1420733"/>
            <a:chOff x="6228184" y="2710592"/>
            <a:chExt cx="2531284" cy="1420733"/>
          </a:xfrm>
        </p:grpSpPr>
        <p:grpSp>
          <p:nvGrpSpPr>
            <p:cNvPr id="7" name="组合 6"/>
            <p:cNvGrpSpPr/>
            <p:nvPr/>
          </p:nvGrpSpPr>
          <p:grpSpPr>
            <a:xfrm>
              <a:off x="6228184" y="2720750"/>
              <a:ext cx="2232248" cy="1410575"/>
              <a:chOff x="6598508" y="2252698"/>
              <a:chExt cx="2232248" cy="1410575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 flipH="1" flipV="1">
                <a:off x="7164288" y="2252698"/>
                <a:ext cx="0" cy="141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>
                <a:off x="6598508" y="3219822"/>
                <a:ext cx="22322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/>
            <p:nvPr/>
          </p:nvCxnSpPr>
          <p:spPr>
            <a:xfrm flipV="1">
              <a:off x="6402866" y="2710592"/>
              <a:ext cx="1882879" cy="1224135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7811067" y="3046986"/>
                  <a:ext cx="948401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14:m>
                    <m:oMathPara>
                      <m:oMathParaPr>
                        <m:jc/>
                      </m:oMathParaPr>
                      <m:oMath>
                        <m:d>
                          <m:dPr>
                            <m:begChr m:val="("/>
                            <m:sepChr m:val="|"/>
                            <m:endChr m:val=")"/>
                            <m:grow m:val="on"/>
                            <m:shp m:val="centered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CN" altLang="en-US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067" y="3046986"/>
                  <a:ext cx="948401" cy="38151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5806" t="-8065" r="0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椭圆 11"/>
            <p:cNvSpPr/>
            <p:nvPr/>
          </p:nvSpPr>
          <p:spPr>
            <a:xfrm rot="1151152">
              <a:off x="7740352" y="3002963"/>
              <a:ext cx="70716" cy="728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mc:AlternateContent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7197693" y="3363838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693" y="3363838"/>
                  <a:ext cx="38241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730" y="1806749"/>
                <a:ext cx="2916324" cy="453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mtClean="0"/>
                  <a:t>如图，向量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𝑂𝑃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0" y="1806749"/>
                <a:ext cx="2916324" cy="453714"/>
              </a:xfrm>
              <a:prstGeom prst="rect">
                <a:avLst/>
              </a:prstGeom>
              <a:blipFill rotWithShape="1">
                <a:blip r:embed="rId4"/>
                <a:stretch>
                  <a:fillRect l="-2301" t="-2667" r="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490990" y="318465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1845" y="18087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由正切函数的定义得</a:t>
            </a:r>
            <a:r>
              <a:rPr lang="en-US" altLang="zh-CN" sz="2000" smtClean="0"/>
              <a:t>:</a:t>
            </a:r>
            <a:endParaRPr lang="zh-CN" altLang="en-US" sz="2000"/>
          </a:p>
        </p:txBody>
      </p:sp>
      <mc:AlternateContent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55385" y="2536659"/>
                <a:ext cx="1948356" cy="681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385" y="2536659"/>
                <a:ext cx="1948356" cy="681725"/>
              </a:xfrm>
              <a:prstGeom prst="rect">
                <a:avLst/>
              </a:prstGeom>
              <a:blipFill rotWithShape="1">
                <a:blip r:embed="rId5"/>
                <a:stretch>
                  <a:fillRect l="-5016" r="0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67330" y="509630"/>
                <a:ext cx="8394457" cy="5974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zh-CN" altLang="en-US" sz="2000" smtClean="0"/>
                  <a:t>已知</a:t>
                </a:r>
                <a:r>
                  <a:rPr lang="zh-CN" altLang="en-US" sz="2000"/>
                  <a:t>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,1).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r>
                  <a:rPr lang="zh-CN" altLang="en-US" sz="2000" smtClean="0"/>
                  <a:t>与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smtClean="0"/>
                  <a:t>的</a:t>
                </a:r>
                <a:r>
                  <a:rPr lang="zh-CN" altLang="en-US" sz="2000"/>
                  <a:t>坐标有什么关系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0" y="509630"/>
                <a:ext cx="8394457" cy="597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V="1">
            <a:off x="6796282" y="2505654"/>
            <a:ext cx="953868" cy="6337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83285" y="305518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05097" y="183956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22711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534" y="555526"/>
                <a:ext cx="8394457" cy="6103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 </a:t>
                </a:r>
                <a:r>
                  <a:rPr lang="zh-CN" altLang="en-US" sz="2000" smtClean="0"/>
                  <a:t>如果直线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,1),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Para>
                    <m:oMathParaPr>
                      <m:jc/>
                    </m:oMathParaPr>
                    <m:oMath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 </a:t>
                </a:r>
                <a:r>
                  <a:rPr lang="zh-CN" altLang="en-US" sz="2000" smtClean="0"/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𝛼</m:t>
                      </m:r>
                      <m:r>
                        <a:rPr lang="zh-CN" altLang="en-US" sz="2000" b="0" i="1" smtClean="0">
                          <a:latin typeface="Cambria Math"/>
                        </a:rPr>
                        <m:t>与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zh-CN" altLang="en-US" sz="2000"/>
                  <a:t>的</a:t>
                </a:r>
                <a:r>
                  <a:rPr lang="zh-CN" altLang="en-US" sz="2000" smtClean="0"/>
                  <a:t>坐标有</a:t>
                </a:r>
                <a:r>
                  <a:rPr lang="zh-CN" altLang="en-US" sz="2000"/>
                  <a:t>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" y="555526"/>
                <a:ext cx="8394457" cy="6103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092754" y="1858656"/>
            <a:ext cx="2592287" cy="1450054"/>
            <a:chOff x="5868144" y="3262509"/>
            <a:chExt cx="2592288" cy="1450054"/>
          </a:xfrm>
        </p:grpSpPr>
        <p:grpSp>
          <p:nvGrpSpPr>
            <p:cNvPr id="4" name="组合 3"/>
            <p:cNvGrpSpPr/>
            <p:nvPr/>
          </p:nvGrpSpPr>
          <p:grpSpPr>
            <a:xfrm>
              <a:off x="5868144" y="3262509"/>
              <a:ext cx="2592288" cy="1450054"/>
              <a:chOff x="5868144" y="2681271"/>
              <a:chExt cx="2592288" cy="145005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228184" y="2720750"/>
                <a:ext cx="2232248" cy="1410575"/>
                <a:chOff x="6598508" y="2252698"/>
                <a:chExt cx="2232248" cy="1410575"/>
              </a:xfrm>
            </p:grpSpPr>
            <p:cxnSp>
              <p:nvCxnSpPr>
                <p:cNvPr id="12" name="直接箭头连接符 11"/>
                <p:cNvCxnSpPr/>
                <p:nvPr/>
              </p:nvCxnSpPr>
              <p:spPr>
                <a:xfrm flipH="1" flipV="1">
                  <a:off x="7164288" y="2252698"/>
                  <a:ext cx="0" cy="141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>
                  <a:off x="6598508" y="3219822"/>
                  <a:ext cx="2232248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接箭头连接符 6"/>
              <p:cNvCxnSpPr/>
              <p:nvPr/>
            </p:nvCxnSpPr>
            <p:spPr>
              <a:xfrm flipH="1" flipV="1">
                <a:off x="5868144" y="2926616"/>
                <a:ext cx="2232248" cy="936106"/>
              </a:xfrm>
              <a:prstGeom prst="straightConnector1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5971353" y="2681271"/>
                    <a:ext cx="9961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</a:t>
                    </a:r>
                    <a:r>
                      <a:rPr lang="en-US" altLang="zh-CN" baseline="-25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14:m>
                      <m:oMathPara>
                        <m:oMathParaPr>
                          <m:jc/>
                        </m:oMathParaPr>
                        <m:oMath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CN" sz="16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1600" i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353" y="2681271"/>
                    <a:ext cx="996170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l="-4878" t="-8333" r="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椭圆 8"/>
              <p:cNvSpPr/>
              <p:nvPr/>
            </p:nvSpPr>
            <p:spPr>
              <a:xfrm rot="1151152">
                <a:off x="6219470" y="3060200"/>
                <a:ext cx="70716" cy="728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mc:AlternateContent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7388900" y="3737749"/>
                    <a:ext cx="1017330" cy="3823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</a:t>
                    </a:r>
                    <a:r>
                      <a:rPr lang="en-US" altLang="zh-CN" sz="1600" baseline="-25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14:m>
                      <m:oMathPara>
                        <m:oMathParaPr>
                          <m:jc/>
                        </m:oMathParaPr>
                        <m:oMath>
                          <m:d>
                            <m:dPr>
                              <m:begChr m:val="("/>
                              <m:sepChr m:val="|"/>
                              <m:endChr m:val=")"/>
                              <m:grow m:val="on"/>
                              <m:shp m:val="centered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,0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1600" i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8900" y="3737749"/>
                    <a:ext cx="1017330" cy="38234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l="-5389" t="-6349" r="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椭圆 10"/>
              <p:cNvSpPr/>
              <p:nvPr/>
            </p:nvSpPr>
            <p:spPr>
              <a:xfrm rot="1151152">
                <a:off x="7629035" y="3648215"/>
                <a:ext cx="70716" cy="728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511125" y="41451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弧形 13"/>
          <p:cNvSpPr/>
          <p:nvPr/>
        </p:nvSpPr>
        <p:spPr>
          <a:xfrm rot="20387470">
            <a:off x="6732656" y="2757788"/>
            <a:ext cx="414617" cy="384484"/>
          </a:xfrm>
          <a:prstGeom prst="arc">
            <a:avLst>
              <a:gd name="adj1" fmla="val 155323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5592087" y="2248017"/>
            <a:ext cx="1442958" cy="6045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6"/>
          </p:cNvCxnSpPr>
          <p:nvPr/>
        </p:nvCxnSpPr>
        <p:spPr>
          <a:xfrm flipH="1" flipV="1">
            <a:off x="6479440" y="2269096"/>
            <a:ext cx="1442958" cy="6045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/>
          <p:cNvSpPr/>
          <p:nvPr/>
        </p:nvSpPr>
        <p:spPr>
          <a:xfrm rot="20387470">
            <a:off x="7636332" y="2758656"/>
            <a:ext cx="414617" cy="384484"/>
          </a:xfrm>
          <a:prstGeom prst="arc">
            <a:avLst>
              <a:gd name="adj1" fmla="val 1553239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>
        <mc:Choice Requires="a14">
          <p:sp>
            <p:nvSpPr>
              <p:cNvPr id="18" name="矩形 17"/>
              <p:cNvSpPr/>
              <p:nvPr/>
            </p:nvSpPr>
            <p:spPr>
              <a:xfrm>
                <a:off x="7781237" y="2464041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37" y="2464041"/>
                <a:ext cx="38241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19" name="矩形 18"/>
              <p:cNvSpPr/>
              <p:nvPr/>
            </p:nvSpPr>
            <p:spPr>
              <a:xfrm>
                <a:off x="6946506" y="2500951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506" y="2500951"/>
                <a:ext cx="38241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406985" y="1959985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/>
          </a:p>
        </p:txBody>
      </p:sp>
      <mc:AlternateContent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6536" y="1569291"/>
                <a:ext cx="4839561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smtClean="0"/>
                  <a:t>如图，向量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b="0" i="1" baseline="-25000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i="1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平移向量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𝑂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点的坐标为</a:t>
                </a:r>
                <a14:m>
                  <m:oMathPara>
                    <m:oMathParaPr>
                      <m:jc/>
                    </m:oMathParaPr>
                    <m:oMath>
                      <m:d>
                        <m:dPr>
                          <m:begChr m:val="("/>
                          <m:sepChr m:val="|"/>
                          <m:endChr m:val=")"/>
                          <m:grow m:val="on"/>
                          <m:shp m:val="centered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i="1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且直线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的倾斜角也为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" y="1569291"/>
                <a:ext cx="4839561" cy="1641219"/>
              </a:xfrm>
              <a:prstGeom prst="rect">
                <a:avLst/>
              </a:prstGeom>
              <a:blipFill rotWithShape="1">
                <a:blip r:embed="rId7"/>
                <a:stretch>
                  <a:fillRect l="-1385" r="-1259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6537" y="323105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由正切函数的定义得</a:t>
            </a:r>
            <a:r>
              <a:rPr lang="en-US" altLang="zh-CN" sz="2000" smtClean="0"/>
              <a:t>:</a:t>
            </a:r>
            <a:endParaRPr lang="zh-CN" altLang="en-US" sz="2000"/>
          </a:p>
        </p:txBody>
      </p:sp>
      <mc:AlternateContent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93413" y="3723878"/>
                <a:ext cx="2726661" cy="720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400" i="1">
                          <a:latin typeface="Cambria Math"/>
                        </a:rPr>
                        <m:t>1−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13" y="3723878"/>
                <a:ext cx="2726661" cy="720775"/>
              </a:xfrm>
              <a:prstGeom prst="rect">
                <a:avLst/>
              </a:prstGeom>
              <a:blipFill rotWithShape="1">
                <a:blip r:embed="rId8"/>
                <a:stretch>
                  <a:fillRect l="-3356" r="0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8630839" y="27233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4146" y="156244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9755" y="3024498"/>
                <a:ext cx="73129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smtClean="0"/>
                  <a:t>如图，向量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b="0" i="1" baseline="-25000" smtClean="0">
                              <a:latin typeface="Cambria Math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方向向上时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/>
                  <a:t>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 </m:t>
                      </m:r>
                    </m:oMath>
                  </m:oMathPara>
                </a14:m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 </m:t>
                      </m:r>
                    </m:oMath>
                  </m:oMathPara>
                </a14:m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平移向量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𝑂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点的坐标为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 </m:t>
                      </m:r>
                    </m:oMath>
                  </m:oMathPara>
                </a14:m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/>
                  <a:t>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 </m:t>
                      </m:r>
                    </m:oMath>
                  </m:oMathPara>
                </a14:m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且直线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的倾斜角也为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55" y="3024498"/>
                <a:ext cx="7312921" cy="1130822"/>
              </a:xfrm>
              <a:prstGeom prst="rect">
                <a:avLst/>
              </a:prstGeom>
              <a:blipFill rotWithShape="1">
                <a:blip r:embed="rId2"/>
                <a:stretch>
                  <a:fillRect l="-917" r="0" b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49755" y="428290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由正切函数的定义得</a:t>
            </a:r>
            <a:r>
              <a:rPr lang="en-US" altLang="zh-CN" sz="2000" smtClean="0"/>
              <a:t>:</a:t>
            </a:r>
            <a:endParaRPr lang="zh-CN" altLang="en-US" sz="2000"/>
          </a:p>
        </p:txBody>
      </p:sp>
      <mc:AlternateContent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29434" y="4173545"/>
                <a:ext cx="2726661" cy="61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34" y="4173545"/>
                <a:ext cx="2726661" cy="618824"/>
              </a:xfrm>
              <a:prstGeom prst="rect">
                <a:avLst/>
              </a:prstGeom>
              <a:blipFill rotWithShape="1">
                <a:blip r:embed="rId3"/>
                <a:stretch>
                  <a:fillRect l="-3579" r="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5534" y="577592"/>
                <a:ext cx="8394457" cy="57131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 </a:t>
                </a:r>
                <a:r>
                  <a:rPr lang="zh-CN" altLang="en-US" sz="2000" smtClean="0"/>
                  <a:t>如果直线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r>
                  <a:rPr lang="zh-CN" altLang="en-US" sz="2000"/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  <m:r>
                        <a:rPr lang="zh-CN" altLang="en-US" sz="2000" i="1">
                          <a:latin typeface="Cambria Math"/>
                        </a:rPr>
                        <m:t>与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zh-CN" altLang="en-US" sz="2000" smtClean="0"/>
                  <a:t>的坐标有</a:t>
                </a:r>
                <a:r>
                  <a:rPr lang="zh-CN" altLang="en-US" sz="2000"/>
                  <a:t>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" y="577592"/>
                <a:ext cx="8394457" cy="5713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057207" y="1376512"/>
            <a:ext cx="3149096" cy="1595241"/>
            <a:chOff x="5057208" y="1376511"/>
            <a:chExt cx="3149095" cy="1595241"/>
          </a:xfrm>
        </p:grpSpPr>
        <p:grpSp>
          <p:nvGrpSpPr>
            <p:cNvPr id="3" name="组合 2"/>
            <p:cNvGrpSpPr/>
            <p:nvPr/>
          </p:nvGrpSpPr>
          <p:grpSpPr>
            <a:xfrm>
              <a:off x="5470387" y="1561177"/>
              <a:ext cx="2592288" cy="1410575"/>
              <a:chOff x="5868144" y="3301988"/>
              <a:chExt cx="2592288" cy="141057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5868144" y="3301988"/>
                <a:ext cx="2592288" cy="1410575"/>
                <a:chOff x="5868144" y="2720750"/>
                <a:chExt cx="2592288" cy="1410575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6228184" y="2720750"/>
                  <a:ext cx="2232248" cy="1410575"/>
                  <a:chOff x="6598508" y="2252698"/>
                  <a:chExt cx="2232248" cy="1410575"/>
                </a:xfrm>
              </p:grpSpPr>
              <p:cxnSp>
                <p:nvCxnSpPr>
                  <p:cNvPr id="12" name="直接箭头连接符 11"/>
                  <p:cNvCxnSpPr/>
                  <p:nvPr/>
                </p:nvCxnSpPr>
                <p:spPr>
                  <a:xfrm flipH="1" flipV="1">
                    <a:off x="7164288" y="2252698"/>
                    <a:ext cx="0" cy="14105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箭头连接符 12"/>
                  <p:cNvCxnSpPr/>
                  <p:nvPr/>
                </p:nvCxnSpPr>
                <p:spPr>
                  <a:xfrm>
                    <a:off x="6598508" y="3219822"/>
                    <a:ext cx="2232248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" name="直接箭头连接符 6"/>
                <p:cNvCxnSpPr/>
                <p:nvPr/>
              </p:nvCxnSpPr>
              <p:spPr>
                <a:xfrm flipH="1" flipV="1">
                  <a:off x="5868144" y="2926616"/>
                  <a:ext cx="2232248" cy="936106"/>
                </a:xfrm>
                <a:prstGeom prst="straightConnector1">
                  <a:avLst/>
                </a:prstGeom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矩形 7"/>
                <p:cNvSpPr/>
                <p:nvPr/>
              </p:nvSpPr>
              <p:spPr>
                <a:xfrm>
                  <a:off x="7202101" y="3176296"/>
                  <a:ext cx="402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 rot="1151152">
                  <a:off x="6219470" y="3060200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185365" y="2741950"/>
                  <a:ext cx="3946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sz="1600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151152">
                  <a:off x="7322716" y="3525213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6511125" y="4145106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弧形 13"/>
            <p:cNvSpPr/>
            <p:nvPr/>
          </p:nvSpPr>
          <p:spPr>
            <a:xfrm rot="20387470">
              <a:off x="6110288" y="2420829"/>
              <a:ext cx="414616" cy="384484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 flipV="1">
              <a:off x="5857072" y="1932138"/>
              <a:ext cx="1103245" cy="4622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弧形 16"/>
            <p:cNvSpPr/>
            <p:nvPr/>
          </p:nvSpPr>
          <p:spPr>
            <a:xfrm rot="20387470">
              <a:off x="7013964" y="2421697"/>
              <a:ext cx="414616" cy="384484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158870" y="2127083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870" y="2127083"/>
                  <a:ext cx="38241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6324139" y="2163993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139" y="2163993"/>
                  <a:ext cx="38241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5057208" y="1790365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/>
            </a:p>
          </p:txBody>
        </p:sp>
        <p:cxnSp>
          <p:nvCxnSpPr>
            <p:cNvPr id="49" name="直接箭头连接符 48"/>
            <p:cNvCxnSpPr/>
            <p:nvPr/>
          </p:nvCxnSpPr>
          <p:spPr>
            <a:xfrm flipH="1" flipV="1">
              <a:off x="5308093" y="2062844"/>
              <a:ext cx="1103245" cy="4622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919045" y="243979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2278" y="13765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91680" y="1382195"/>
            <a:ext cx="2735916" cy="1600074"/>
            <a:chOff x="1691680" y="1382195"/>
            <a:chExt cx="2735916" cy="1600074"/>
          </a:xfrm>
        </p:grpSpPr>
        <p:grpSp>
          <p:nvGrpSpPr>
            <p:cNvPr id="25" name="组合 24"/>
            <p:cNvGrpSpPr/>
            <p:nvPr/>
          </p:nvGrpSpPr>
          <p:grpSpPr>
            <a:xfrm>
              <a:off x="1691680" y="1506574"/>
              <a:ext cx="2592288" cy="1475695"/>
              <a:chOff x="5868144" y="3236868"/>
              <a:chExt cx="2592288" cy="1475695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868144" y="3236868"/>
                <a:ext cx="2592288" cy="1475695"/>
                <a:chOff x="5868144" y="2655630"/>
                <a:chExt cx="2592288" cy="1475695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5971352" y="2720750"/>
                  <a:ext cx="2489080" cy="1410575"/>
                  <a:chOff x="6341676" y="2252698"/>
                  <a:chExt cx="2489080" cy="141057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 flipH="1" flipV="1">
                    <a:off x="7164288" y="2252698"/>
                    <a:ext cx="0" cy="14105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>
                    <a:off x="6341676" y="3219822"/>
                    <a:ext cx="248908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直接箭头连接符 28"/>
                <p:cNvCxnSpPr/>
                <p:nvPr/>
              </p:nvCxnSpPr>
              <p:spPr>
                <a:xfrm flipV="1">
                  <a:off x="5868144" y="2926616"/>
                  <a:ext cx="2232248" cy="936106"/>
                </a:xfrm>
                <a:prstGeom prst="straightConnector1">
                  <a:avLst/>
                </a:prstGeom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矩形 29"/>
                <p:cNvSpPr/>
                <p:nvPr/>
              </p:nvSpPr>
              <p:spPr>
                <a:xfrm>
                  <a:off x="6370908" y="3125304"/>
                  <a:ext cx="402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1151152">
                  <a:off x="6602708" y="3498689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7596336" y="2655630"/>
                  <a:ext cx="3946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sz="1600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151152">
                  <a:off x="7692115" y="3044772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6511125" y="4145106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弧形 35"/>
            <p:cNvSpPr/>
            <p:nvPr/>
          </p:nvSpPr>
          <p:spPr>
            <a:xfrm rot="2215146">
              <a:off x="2277331" y="2420056"/>
              <a:ext cx="163959" cy="152043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615795" y="1923529"/>
              <a:ext cx="1442958" cy="6045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2470517" y="1934571"/>
              <a:ext cx="1080492" cy="4526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329355" y="2255124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355" y="2255124"/>
                  <a:ext cx="38241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/>
            <p:cNvSpPr/>
            <p:nvPr/>
          </p:nvSpPr>
          <p:spPr>
            <a:xfrm>
              <a:off x="4058752" y="1786826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2215146">
              <a:off x="2768347" y="2423268"/>
              <a:ext cx="163959" cy="152043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2824059" y="2255124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059" y="2255124"/>
                  <a:ext cx="38241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/>
            <p:cNvSpPr txBox="1"/>
            <p:nvPr/>
          </p:nvSpPr>
          <p:spPr>
            <a:xfrm>
              <a:off x="4140338" y="24246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7565" y="138219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523057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9755" y="3024498"/>
                <a:ext cx="731292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smtClean="0"/>
                  <a:t>如图，向量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方向向上时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/>
                  <a:t> 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平移向量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sz="2000" i="1" baseline="-25000">
                              <a:latin typeface="Cambria Math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𝑂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点的坐标为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且直线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r>
                  <a:rPr lang="zh-CN" altLang="en-US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的倾斜角也为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55" y="3024498"/>
                <a:ext cx="7312921" cy="1130822"/>
              </a:xfrm>
              <a:prstGeom prst="rect">
                <a:avLst/>
              </a:prstGeom>
              <a:blipFill rotWithShape="1">
                <a:blip r:embed="rId2"/>
                <a:stretch>
                  <a:fillRect l="-917" r="-83" b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49755" y="428290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由正切函数的定义得</a:t>
            </a:r>
            <a:r>
              <a:rPr lang="en-US" altLang="zh-CN" sz="2000" smtClean="0"/>
              <a:t>:</a:t>
            </a:r>
            <a:endParaRPr lang="zh-CN" altLang="en-US" sz="2000"/>
          </a:p>
        </p:txBody>
      </p:sp>
      <mc:AlternateContent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29431" y="4173545"/>
                <a:ext cx="3222492" cy="61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4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31" y="4173545"/>
                <a:ext cx="3222492" cy="618824"/>
              </a:xfrm>
              <a:prstGeom prst="rect">
                <a:avLst/>
              </a:prstGeom>
              <a:blipFill rotWithShape="1">
                <a:blip r:embed="rId3"/>
                <a:stretch>
                  <a:fillRect l="-3030" r="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5534" y="577592"/>
                <a:ext cx="8394457" cy="57131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 </a:t>
                </a:r>
                <a:r>
                  <a:rPr lang="zh-CN" altLang="en-US" sz="2000" smtClean="0"/>
                  <a:t>如果直线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r>
                  <a:rPr lang="zh-CN" altLang="en-US" sz="2000" smtClean="0"/>
                  <a:t>经过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r>
                  <a:rPr lang="zh-CN" altLang="en-US" sz="2000"/>
                  <a:t>那么，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>
                          <a:latin typeface="Cambria Math"/>
                        </a:rPr>
                        <m:t>𝛼</m:t>
                      </m:r>
                      <m:r>
                        <a:rPr lang="zh-CN" altLang="en-US" sz="2000" i="1">
                          <a:latin typeface="Cambria Math"/>
                        </a:rPr>
                        <m:t>与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US" altLang="zh-CN" sz="20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r>
                  <a:rPr lang="zh-CN" altLang="en-US" sz="2000" smtClean="0"/>
                  <a:t>的坐标有</a:t>
                </a:r>
                <a:r>
                  <a:rPr lang="zh-CN" altLang="en-US" sz="2000"/>
                  <a:t>什么关系</a:t>
                </a:r>
                <a:r>
                  <a:rPr lang="zh-CN" altLang="en-US" sz="2000" smtClean="0"/>
                  <a:t>？</a:t>
                </a:r>
                <a:endParaRPr lang="zh-CN" altLang="en-US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" y="577592"/>
                <a:ext cx="8394457" cy="5713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5057207" y="1376512"/>
            <a:ext cx="3149096" cy="1595241"/>
            <a:chOff x="5057208" y="1376511"/>
            <a:chExt cx="3149095" cy="1595241"/>
          </a:xfrm>
        </p:grpSpPr>
        <p:grpSp>
          <p:nvGrpSpPr>
            <p:cNvPr id="3" name="组合 2"/>
            <p:cNvGrpSpPr/>
            <p:nvPr/>
          </p:nvGrpSpPr>
          <p:grpSpPr>
            <a:xfrm>
              <a:off x="5470387" y="1561177"/>
              <a:ext cx="2592288" cy="1410575"/>
              <a:chOff x="5868144" y="3301988"/>
              <a:chExt cx="2592288" cy="141057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5868144" y="3301988"/>
                <a:ext cx="2592288" cy="1410575"/>
                <a:chOff x="5868144" y="2720750"/>
                <a:chExt cx="2592288" cy="1410575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6228184" y="2720750"/>
                  <a:ext cx="2232248" cy="1410575"/>
                  <a:chOff x="6598508" y="2252698"/>
                  <a:chExt cx="2232248" cy="1410575"/>
                </a:xfrm>
              </p:grpSpPr>
              <p:cxnSp>
                <p:nvCxnSpPr>
                  <p:cNvPr id="12" name="直接箭头连接符 11"/>
                  <p:cNvCxnSpPr/>
                  <p:nvPr/>
                </p:nvCxnSpPr>
                <p:spPr>
                  <a:xfrm flipH="1" flipV="1">
                    <a:off x="7164288" y="2252698"/>
                    <a:ext cx="0" cy="14105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箭头连接符 12"/>
                  <p:cNvCxnSpPr/>
                  <p:nvPr/>
                </p:nvCxnSpPr>
                <p:spPr>
                  <a:xfrm>
                    <a:off x="6598508" y="3219822"/>
                    <a:ext cx="2232248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" name="直接箭头连接符 6"/>
                <p:cNvCxnSpPr/>
                <p:nvPr/>
              </p:nvCxnSpPr>
              <p:spPr>
                <a:xfrm flipH="1" flipV="1">
                  <a:off x="5868144" y="2926616"/>
                  <a:ext cx="2232248" cy="936106"/>
                </a:xfrm>
                <a:prstGeom prst="straightConnector1">
                  <a:avLst/>
                </a:prstGeom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矩形 7"/>
                <p:cNvSpPr/>
                <p:nvPr/>
              </p:nvSpPr>
              <p:spPr>
                <a:xfrm>
                  <a:off x="7202101" y="3176296"/>
                  <a:ext cx="402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 rot="1151152">
                  <a:off x="6219470" y="3060200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185365" y="2741950"/>
                  <a:ext cx="3946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sz="1600" baseline="-2500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151152">
                  <a:off x="7322716" y="3525213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6511125" y="4145106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弧形 13"/>
            <p:cNvSpPr/>
            <p:nvPr/>
          </p:nvSpPr>
          <p:spPr>
            <a:xfrm rot="20387470">
              <a:off x="6110288" y="2420829"/>
              <a:ext cx="414616" cy="384484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 flipV="1">
              <a:off x="5857072" y="1932138"/>
              <a:ext cx="1103245" cy="4622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弧形 16"/>
            <p:cNvSpPr/>
            <p:nvPr/>
          </p:nvSpPr>
          <p:spPr>
            <a:xfrm rot="20387470">
              <a:off x="7013964" y="2421697"/>
              <a:ext cx="414616" cy="384484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158870" y="2127083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870" y="2127083"/>
                  <a:ext cx="38241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6324139" y="2163993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139" y="2163993"/>
                  <a:ext cx="38241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5057208" y="1790365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/>
            </a:p>
          </p:txBody>
        </p:sp>
        <p:cxnSp>
          <p:nvCxnSpPr>
            <p:cNvPr id="49" name="直接箭头连接符 48"/>
            <p:cNvCxnSpPr/>
            <p:nvPr/>
          </p:nvCxnSpPr>
          <p:spPr>
            <a:xfrm flipH="1" flipV="1">
              <a:off x="5308093" y="2062844"/>
              <a:ext cx="1103245" cy="4622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919045" y="243979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2278" y="13765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91680" y="1382195"/>
            <a:ext cx="2735916" cy="1600074"/>
            <a:chOff x="1691680" y="1382195"/>
            <a:chExt cx="2735916" cy="1600074"/>
          </a:xfrm>
        </p:grpSpPr>
        <p:grpSp>
          <p:nvGrpSpPr>
            <p:cNvPr id="25" name="组合 24"/>
            <p:cNvGrpSpPr/>
            <p:nvPr/>
          </p:nvGrpSpPr>
          <p:grpSpPr>
            <a:xfrm>
              <a:off x="1691680" y="1506574"/>
              <a:ext cx="2592288" cy="1475695"/>
              <a:chOff x="5868144" y="3236868"/>
              <a:chExt cx="2592288" cy="1475695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868144" y="3236868"/>
                <a:ext cx="2592288" cy="1475695"/>
                <a:chOff x="5868144" y="2655630"/>
                <a:chExt cx="2592288" cy="1475695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5971352" y="2720750"/>
                  <a:ext cx="2489080" cy="1410575"/>
                  <a:chOff x="6341676" y="2252698"/>
                  <a:chExt cx="2489080" cy="141057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 flipH="1" flipV="1">
                    <a:off x="7164288" y="2252698"/>
                    <a:ext cx="0" cy="14105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>
                    <a:off x="6341676" y="3219822"/>
                    <a:ext cx="248908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直接箭头连接符 28"/>
                <p:cNvCxnSpPr/>
                <p:nvPr/>
              </p:nvCxnSpPr>
              <p:spPr>
                <a:xfrm flipV="1">
                  <a:off x="5868144" y="2926616"/>
                  <a:ext cx="2232248" cy="936106"/>
                </a:xfrm>
                <a:prstGeom prst="straightConnector1">
                  <a:avLst/>
                </a:prstGeom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矩形 29"/>
                <p:cNvSpPr/>
                <p:nvPr/>
              </p:nvSpPr>
              <p:spPr>
                <a:xfrm>
                  <a:off x="6370908" y="3125304"/>
                  <a:ext cx="402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1151152">
                  <a:off x="6602708" y="3498689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7596336" y="2655630"/>
                  <a:ext cx="3946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zh-CN" sz="16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151152">
                  <a:off x="7692115" y="3044772"/>
                  <a:ext cx="70716" cy="728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6511125" y="4145106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弧形 35"/>
            <p:cNvSpPr/>
            <p:nvPr/>
          </p:nvSpPr>
          <p:spPr>
            <a:xfrm rot="2215146">
              <a:off x="2277331" y="2420056"/>
              <a:ext cx="163959" cy="152043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615795" y="1923529"/>
              <a:ext cx="1442958" cy="6045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2470517" y="1934571"/>
              <a:ext cx="1080492" cy="4526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329355" y="2255124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355" y="2255124"/>
                  <a:ext cx="38241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/>
            <p:cNvSpPr/>
            <p:nvPr/>
          </p:nvSpPr>
          <p:spPr>
            <a:xfrm>
              <a:off x="4058752" y="1786826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 rot="2215146">
              <a:off x="2768347" y="2423268"/>
              <a:ext cx="163959" cy="152043"/>
            </a:xfrm>
            <a:prstGeom prst="arc">
              <a:avLst>
                <a:gd name="adj1" fmla="val 1553239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2824059" y="2255124"/>
                  <a:ext cx="3824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059" y="2255124"/>
                  <a:ext cx="38241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/>
            <p:cNvSpPr txBox="1"/>
            <p:nvPr/>
          </p:nvSpPr>
          <p:spPr>
            <a:xfrm>
              <a:off x="4140338" y="24246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37565" y="138219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417383" y="3634776"/>
            <a:ext cx="1555332" cy="1381919"/>
            <a:chOff x="1692856" y="2810603"/>
            <a:chExt cx="1555332" cy="1381919"/>
          </a:xfrm>
        </p:grpSpPr>
        <p:sp>
          <p:nvSpPr>
            <p:cNvPr id="56" name="TextBox 55"/>
            <p:cNvSpPr txBox="1"/>
            <p:nvPr/>
          </p:nvSpPr>
          <p:spPr>
            <a:xfrm>
              <a:off x="1692856" y="3269192"/>
              <a:ext cx="1555332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rgbClr val="FF0000"/>
                  </a:solidFill>
                </a:rPr>
                <a:t>当直线</a:t>
              </a:r>
              <a:r>
                <a:rPr lang="en-US" altLang="zh-CN" i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baseline="-2500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i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baseline="-2500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mtClean="0">
                  <a:solidFill>
                    <a:srgbClr val="FF0000"/>
                  </a:solidFill>
                </a:rPr>
                <a:t>与</a:t>
              </a:r>
              <a:r>
                <a:rPr lang="en-US" altLang="zh-CN" i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en-US" smtClean="0">
                  <a:solidFill>
                    <a:srgbClr val="FF0000"/>
                  </a:solidFill>
                </a:rPr>
                <a:t>轴平行或重合还成立吗？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056753" y="2810603"/>
              <a:ext cx="967183" cy="338554"/>
              <a:chOff x="2536090" y="136145"/>
              <a:chExt cx="967183" cy="338554"/>
            </a:xfrm>
          </p:grpSpPr>
          <p:sp>
            <p:nvSpPr>
              <p:cNvPr id="58" name="Text Box 28">
                <a:extLst>
                  <a:ext uri="{FF2B5EF4-FFF2-40B4-BE49-F238E27FC236}">
                    <a16:creationId xmlns="" xmlns:a16="http://schemas.microsoft.com/office/drawing/2014/main" id="{CFF6F8F4-D316-4ADE-B131-95649EB2176A}"/>
                  </a:ext>
                </a:extLst>
              </p:cNvPr>
              <p:cNvSpPr/>
              <p:nvPr/>
            </p:nvSpPr>
            <p:spPr>
              <a:xfrm>
                <a:off x="2874064" y="136145"/>
                <a:ext cx="629209" cy="338554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bg1"/>
                </a:solidFill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5pPr>
              </a:lstStyle>
              <a:p>
                <a:pPr marL="0" lvl="0" indent="0" algn="ctr" eaLnBrk="1" hangingPunct="1"/>
                <a:r>
                  <a:rPr kumimoji="1" lang="zh-CN" altLang="en-US" sz="1600" b="1" smtClean="0">
                    <a:solidFill>
                      <a:srgbClr val="EA183B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思考</a:t>
                </a:r>
                <a:endParaRPr kumimoji="1" lang="en-US" altLang="zh-CN" sz="1600" b="1">
                  <a:solidFill>
                    <a:srgbClr val="EA183B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pic>
            <p:nvPicPr>
              <p:cNvPr id="59" name="图片 58" descr="c04f53a4-fcc3-4d72-b6af-f665b5cbce62">
                <a:extLst>
                  <a:ext uri="{FF2B5EF4-FFF2-40B4-BE49-F238E27FC236}">
                    <a16:creationId xmlns="" xmlns:a16="http://schemas.microsoft.com/office/drawing/2014/main" id="{7351649A-B5C3-407E-A2BB-2973AA5D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6090" y="181011"/>
                <a:ext cx="413768" cy="293688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337856001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1561" y="138501"/>
                <a:ext cx="77768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smtClean="0"/>
                  <a:t>         综</a:t>
                </a:r>
                <a:r>
                  <a:rPr lang="zh-CN" altLang="en-US" sz="2400"/>
                  <a:t>上</a:t>
                </a:r>
                <a:r>
                  <a:rPr lang="zh-CN" altLang="en-US" sz="2400" smtClean="0"/>
                  <a:t>可知，直线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/>
                  <a:t>的倾斜角与直线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/>
                  <a:t>上的两点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400" i="1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≠</m:t>
                      </m:r>
                    </m:oMath>
                  </m:oMathPara>
                </a14:m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mtClean="0"/>
                  <a:t>的坐标有如下关系：</a:t>
                </a:r>
                <a:endParaRPr lang="en-US" altLang="zh-CN" sz="2400" smtClean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1" y="138501"/>
                <a:ext cx="777686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176" r="-4467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45" name="矩形 44"/>
              <p:cNvSpPr/>
              <p:nvPr/>
            </p:nvSpPr>
            <p:spPr>
              <a:xfrm>
                <a:off x="3397927" y="1434859"/>
                <a:ext cx="2204130" cy="706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800" i="1">
                          <a:latin typeface="Cambria Math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7" y="1434859"/>
                <a:ext cx="2204130" cy="706475"/>
              </a:xfrm>
              <a:prstGeom prst="rect">
                <a:avLst/>
              </a:prstGeom>
              <a:blipFill rotWithShape="1">
                <a:blip r:embed="rId3"/>
                <a:stretch>
                  <a:fillRect l="-5525" r="0" b="-9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06429" y="21127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斜率</a:t>
            </a:r>
            <a:endParaRPr lang="zh-CN" altLang="en-US" sz="24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23527" y="2343577"/>
                <a:ext cx="8770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smtClean="0"/>
                  <a:t>         我们把一条直线的倾斜角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zh-CN" altLang="en-US" sz="2400" smtClean="0"/>
                  <a:t>的正切值，叫做这条直线的斜率</a:t>
                </a:r>
                <a:r>
                  <a:rPr lang="en-US" altLang="zh-CN" sz="240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smtClean="0"/>
                  <a:t>斜率常用小写字母</a:t>
                </a:r>
                <a:r>
                  <a:rPr lang="en-US" altLang="zh-CN" sz="24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smtClean="0"/>
                  <a:t>表示，即</a:t>
                </a:r>
                <a:endParaRPr lang="zh-CN" altLang="en-US" sz="240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2343577"/>
                <a:ext cx="8770030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42" r="-139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48" name="矩形 47"/>
              <p:cNvSpPr/>
              <p:nvPr/>
            </p:nvSpPr>
            <p:spPr>
              <a:xfrm>
                <a:off x="4030471" y="3507854"/>
                <a:ext cx="1287212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8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=tan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/>
                        </a:rPr>
                        <m:t> </m:t>
                      </m:r>
                      <m:r>
                        <a:rPr lang="zh-CN" altLang="en-US" sz="2800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71" y="3507854"/>
                <a:ext cx="1287212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8372" t="-10000" r="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411634" y="4279345"/>
            <a:ext cx="8322708" cy="57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注意</a:t>
            </a:r>
            <a:r>
              <a:rPr lang="zh-CN" altLang="en-US" sz="2000" smtClean="0"/>
              <a:t>：倾斜角是</a:t>
            </a:r>
            <a:r>
              <a:rPr lang="en-US" altLang="zh-CN" sz="2000" smtClean="0"/>
              <a:t>90</a:t>
            </a:r>
            <a:r>
              <a:rPr lang="en-US" altLang="zh-CN" sz="2000" smtClean="0">
                <a:latin typeface="Cambria Math" panose="02040503050406030204" pitchFamily="18" charset="0"/>
                <a:ea typeface="Cambria Math" panose="02040503050406030204" pitchFamily="18" charset="0"/>
              </a:rPr>
              <a:t>°</a:t>
            </a:r>
            <a:r>
              <a:rPr lang="zh-CN" altLang="en-US" sz="2000" smtClean="0"/>
              <a:t>的直线没有斜率，倾斜角不是</a:t>
            </a:r>
            <a:r>
              <a:rPr lang="en-US" altLang="zh-CN" sz="2000" smtClean="0"/>
              <a:t>90</a:t>
            </a:r>
            <a:r>
              <a:rPr lang="en-US" altLang="zh-CN" sz="2000" smtClean="0">
                <a:latin typeface="Cambria Math" panose="02040503050406030204" pitchFamily="18" charset="0"/>
                <a:ea typeface="Cambria Math" panose="02040503050406030204" pitchFamily="18" charset="0"/>
              </a:rPr>
              <a:t>°</a:t>
            </a:r>
            <a:r>
              <a:rPr lang="zh-CN" altLang="en-US" sz="2000" smtClean="0"/>
              <a:t>的直线都有斜率</a:t>
            </a:r>
            <a:r>
              <a:rPr lang="en-US" altLang="zh-CN" sz="2000" smtClean="0"/>
              <a:t>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061125239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" name="任意多边形 24"/>
          <p:cNvSpPr/>
          <p:nvPr/>
        </p:nvSpPr>
        <p:spPr>
          <a:xfrm>
            <a:off x="6743848" y="1859774"/>
            <a:ext cx="661602" cy="1119119"/>
          </a:xfrm>
          <a:custGeom>
            <a:gdLst>
              <a:gd name="connsiteX0" fmla="*/ 658669 w 661601"/>
              <a:gd name="connsiteY0" fmla="*/ 0 h 1119119"/>
              <a:gd name="connsiteX1" fmla="*/ 658669 w 661601"/>
              <a:gd name="connsiteY1" fmla="*/ 259080 h 1119119"/>
              <a:gd name="connsiteX2" fmla="*/ 628189 w 661601"/>
              <a:gd name="connsiteY2" fmla="*/ 563880 h 1119119"/>
              <a:gd name="connsiteX3" fmla="*/ 590089 w 661601"/>
              <a:gd name="connsiteY3" fmla="*/ 731520 h 1119119"/>
              <a:gd name="connsiteX4" fmla="*/ 498649 w 661601"/>
              <a:gd name="connsiteY4" fmla="*/ 914400 h 1119119"/>
              <a:gd name="connsiteX5" fmla="*/ 346249 w 661601"/>
              <a:gd name="connsiteY5" fmla="*/ 1043940 h 1119119"/>
              <a:gd name="connsiteX6" fmla="*/ 26209 w 661601"/>
              <a:gd name="connsiteY6" fmla="*/ 1112520 h 1119119"/>
              <a:gd name="connsiteX7" fmla="*/ 41449 w 661601"/>
              <a:gd name="connsiteY7" fmla="*/ 1112520 h 1119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601" h="1119119">
                <a:moveTo>
                  <a:pt x="658669" y="0"/>
                </a:moveTo>
                <a:cubicBezTo>
                  <a:pt x="661209" y="82550"/>
                  <a:pt x="663749" y="165100"/>
                  <a:pt x="658669" y="259080"/>
                </a:cubicBezTo>
                <a:cubicBezTo>
                  <a:pt x="653589" y="353060"/>
                  <a:pt x="639619" y="485140"/>
                  <a:pt x="628189" y="563880"/>
                </a:cubicBezTo>
                <a:cubicBezTo>
                  <a:pt x="616759" y="642620"/>
                  <a:pt x="611679" y="673100"/>
                  <a:pt x="590089" y="731520"/>
                </a:cubicBezTo>
                <a:cubicBezTo>
                  <a:pt x="568499" y="789940"/>
                  <a:pt x="539289" y="862330"/>
                  <a:pt x="498649" y="914400"/>
                </a:cubicBezTo>
                <a:cubicBezTo>
                  <a:pt x="458009" y="966470"/>
                  <a:pt x="424989" y="1010920"/>
                  <a:pt x="346249" y="1043940"/>
                </a:cubicBezTo>
                <a:cubicBezTo>
                  <a:pt x="267509" y="1076960"/>
                  <a:pt x="77009" y="1101090"/>
                  <a:pt x="26209" y="1112520"/>
                </a:cubicBezTo>
                <a:cubicBezTo>
                  <a:pt x="-24591" y="1123950"/>
                  <a:pt x="8429" y="1118235"/>
                  <a:pt x="41449" y="1112520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05819" flipH="1" flipV="1">
            <a:off x="7626785" y="2949660"/>
            <a:ext cx="661602" cy="1119119"/>
          </a:xfrm>
          <a:custGeom>
            <a:gdLst>
              <a:gd name="connsiteX0" fmla="*/ 658669 w 661601"/>
              <a:gd name="connsiteY0" fmla="*/ 0 h 1119119"/>
              <a:gd name="connsiteX1" fmla="*/ 658669 w 661601"/>
              <a:gd name="connsiteY1" fmla="*/ 259080 h 1119119"/>
              <a:gd name="connsiteX2" fmla="*/ 628189 w 661601"/>
              <a:gd name="connsiteY2" fmla="*/ 563880 h 1119119"/>
              <a:gd name="connsiteX3" fmla="*/ 590089 w 661601"/>
              <a:gd name="connsiteY3" fmla="*/ 731520 h 1119119"/>
              <a:gd name="connsiteX4" fmla="*/ 498649 w 661601"/>
              <a:gd name="connsiteY4" fmla="*/ 914400 h 1119119"/>
              <a:gd name="connsiteX5" fmla="*/ 346249 w 661601"/>
              <a:gd name="connsiteY5" fmla="*/ 1043940 h 1119119"/>
              <a:gd name="connsiteX6" fmla="*/ 26209 w 661601"/>
              <a:gd name="connsiteY6" fmla="*/ 1112520 h 1119119"/>
              <a:gd name="connsiteX7" fmla="*/ 41449 w 661601"/>
              <a:gd name="connsiteY7" fmla="*/ 1112520 h 1119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601" h="1119119">
                <a:moveTo>
                  <a:pt x="658669" y="0"/>
                </a:moveTo>
                <a:cubicBezTo>
                  <a:pt x="661209" y="82550"/>
                  <a:pt x="663749" y="165100"/>
                  <a:pt x="658669" y="259080"/>
                </a:cubicBezTo>
                <a:cubicBezTo>
                  <a:pt x="653589" y="353060"/>
                  <a:pt x="639619" y="485140"/>
                  <a:pt x="628189" y="563880"/>
                </a:cubicBezTo>
                <a:cubicBezTo>
                  <a:pt x="616759" y="642620"/>
                  <a:pt x="611679" y="673100"/>
                  <a:pt x="590089" y="731520"/>
                </a:cubicBezTo>
                <a:cubicBezTo>
                  <a:pt x="568499" y="789940"/>
                  <a:pt x="539289" y="862330"/>
                  <a:pt x="498649" y="914400"/>
                </a:cubicBezTo>
                <a:cubicBezTo>
                  <a:pt x="458009" y="966470"/>
                  <a:pt x="424989" y="1010920"/>
                  <a:pt x="346249" y="1043940"/>
                </a:cubicBezTo>
                <a:cubicBezTo>
                  <a:pt x="267509" y="1076960"/>
                  <a:pt x="77009" y="1101090"/>
                  <a:pt x="26209" y="1112520"/>
                </a:cubicBezTo>
                <a:cubicBezTo>
                  <a:pt x="-24591" y="1123950"/>
                  <a:pt x="8429" y="1118235"/>
                  <a:pt x="41449" y="1112520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3569" y="233234"/>
                <a:ext cx="7262476" cy="58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</a:rPr>
                  <a:t>举例</a:t>
                </a:r>
                <a:r>
                  <a:rPr lang="zh-CN" altLang="en-US" sz="2000" smtClean="0"/>
                  <a:t>，倾斜角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000" smtClean="0"/>
                  <a:t>=30</a:t>
                </a:r>
                <a:r>
                  <a:rPr lang="en-US" altLang="zh-CN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r>
                  <a:rPr lang="zh-CN" altLang="en-US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时，这条直线的斜率</a:t>
                </a:r>
                <a:r>
                  <a:rPr lang="en-US" altLang="zh-CN" sz="2000" i="1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k=</a:t>
                </a:r>
                <a:r>
                  <a:rPr lang="en-US" altLang="zh-CN" sz="200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tan30</a:t>
                </a:r>
                <a:r>
                  <a:rPr lang="en-US" altLang="zh-CN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°=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9" y="233234"/>
                <a:ext cx="7262476" cy="583621"/>
              </a:xfrm>
              <a:prstGeom prst="rect">
                <a:avLst/>
              </a:prstGeom>
              <a:blipFill rotWithShape="1">
                <a:blip r:embed="rId2"/>
                <a:stretch>
                  <a:fillRect l="-840" r="0"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77679" y="816854"/>
                <a:ext cx="6509225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mtClean="0"/>
                  <a:t>倾斜角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000" i="1" smtClean="0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en-US" altLang="zh-CN" sz="2000" smtClean="0"/>
                  <a:t>=120</a:t>
                </a:r>
                <a:r>
                  <a:rPr lang="en-US" altLang="zh-CN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r>
                  <a:rPr lang="zh-CN" altLang="en-US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时，这条直线的斜率</a:t>
                </a:r>
                <a:r>
                  <a:rPr lang="en-US" altLang="zh-CN" sz="2000" i="1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k=</a:t>
                </a:r>
                <a:r>
                  <a:rPr lang="en-US" altLang="zh-CN" sz="200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tan120</a:t>
                </a:r>
                <a:r>
                  <a:rPr lang="en-US" altLang="zh-CN" sz="2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°=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zh-CN" sz="2000" i="1">
                          <a:latin typeface="Cambria Math"/>
                        </a:rPr>
                        <m:t>− 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zh-CN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79" y="816854"/>
                <a:ext cx="6509225" cy="429092"/>
              </a:xfrm>
              <a:prstGeom prst="rect">
                <a:avLst/>
              </a:prstGeom>
              <a:blipFill rotWithShape="1">
                <a:blip r:embed="rId3"/>
                <a:stretch>
                  <a:fillRect l="-936" t="-5714" r="0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/>
          <p:cNvGrpSpPr/>
          <p:nvPr/>
        </p:nvGrpSpPr>
        <p:grpSpPr>
          <a:xfrm>
            <a:off x="6420279" y="1814744"/>
            <a:ext cx="2376265" cy="2232250"/>
            <a:chOff x="6420280" y="1814744"/>
            <a:chExt cx="2376264" cy="2232250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6420280" y="2978892"/>
              <a:ext cx="23762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rot="16200000">
              <a:off x="5627723" y="2930870"/>
              <a:ext cx="22322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16200000">
              <a:off x="7176364" y="2930868"/>
              <a:ext cx="223224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6200000">
              <a:off x="6390720" y="2930870"/>
              <a:ext cx="223224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435500" y="29418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06761" y="2991981"/>
                  <a:ext cx="383567" cy="5629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f>
                          <m:fPr>
                            <m:type m:val="bar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761" y="2991981"/>
                  <a:ext cx="383567" cy="5629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220480" y="2895975"/>
                  <a:ext cx="3835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i="1">
                            <a:latin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0480" y="2895975"/>
                  <a:ext cx="383567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椭圆 31"/>
            <p:cNvSpPr/>
            <p:nvPr/>
          </p:nvSpPr>
          <p:spPr>
            <a:xfrm>
              <a:off x="8256484" y="2941605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699578" y="2941605"/>
              <a:ext cx="72008" cy="7200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59205" y="1797863"/>
            <a:ext cx="188120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直线的方向</a:t>
            </a:r>
            <a:endParaRPr lang="zh-CN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864006" y="1797863"/>
            <a:ext cx="1584176" cy="4674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倾斜程度</a:t>
            </a:r>
            <a:endParaRPr lang="zh-CN" altLang="en-US" sz="2400"/>
          </a:p>
        </p:txBody>
      </p:sp>
      <p:sp>
        <p:nvSpPr>
          <p:cNvPr id="36" name="TextBox 35"/>
          <p:cNvSpPr txBox="1"/>
          <p:nvPr/>
        </p:nvSpPr>
        <p:spPr>
          <a:xfrm>
            <a:off x="3963015" y="2978893"/>
            <a:ext cx="13861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倾斜角</a:t>
            </a:r>
            <a:endParaRPr lang="zh-CN" altLang="en-US" sz="2400"/>
          </a:p>
        </p:txBody>
      </p:sp>
      <p:sp>
        <p:nvSpPr>
          <p:cNvPr id="37" name="燕尾形箭头 36"/>
          <p:cNvSpPr/>
          <p:nvPr/>
        </p:nvSpPr>
        <p:spPr>
          <a:xfrm rot="5400000">
            <a:off x="4476074" y="2545141"/>
            <a:ext cx="360040" cy="184667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燕尾形箭头 37"/>
          <p:cNvSpPr/>
          <p:nvPr/>
        </p:nvSpPr>
        <p:spPr>
          <a:xfrm>
            <a:off x="3247437" y="1936362"/>
            <a:ext cx="360041" cy="184666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963015" y="4230186"/>
            <a:ext cx="1386155" cy="4674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rgbClr val="0000FF"/>
                </a:solidFill>
              </a:rPr>
              <a:t>斜率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40" name="燕尾形箭头 39"/>
          <p:cNvSpPr/>
          <p:nvPr/>
        </p:nvSpPr>
        <p:spPr>
          <a:xfrm rot="5400000">
            <a:off x="4476074" y="3796434"/>
            <a:ext cx="360040" cy="184667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707904" y="2817494"/>
            <a:ext cx="1944217" cy="834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683984" y="4087569"/>
            <a:ext cx="1944217" cy="834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075393" y="29861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形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03050" y="42739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数</a:t>
            </a:r>
            <a:endParaRPr lang="zh-CN" altLang="en-US" sz="2400">
              <a:solidFill>
                <a:srgbClr val="0000FF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9081" y="3440557"/>
            <a:ext cx="11521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mtClean="0"/>
              <a:t>直线相对于</a:t>
            </a:r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mtClean="0"/>
              <a:t>轴的倾斜程度</a:t>
            </a:r>
            <a:endParaRPr lang="zh-CN" altLang="en-US"/>
          </a:p>
        </p:txBody>
      </p:sp>
      <p:cxnSp>
        <p:nvCxnSpPr>
          <p:cNvPr id="48" name="直接箭头连接符 47"/>
          <p:cNvCxnSpPr>
            <a:stCxn id="43" idx="1"/>
            <a:endCxn id="45" idx="3"/>
          </p:cNvCxnSpPr>
          <p:nvPr/>
        </p:nvCxnSpPr>
        <p:spPr>
          <a:xfrm flipH="1">
            <a:off x="1951209" y="3217003"/>
            <a:ext cx="1124184" cy="685219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4" idx="1"/>
            <a:endCxn id="45" idx="3"/>
          </p:cNvCxnSpPr>
          <p:nvPr/>
        </p:nvCxnSpPr>
        <p:spPr>
          <a:xfrm flipH="1" flipV="1">
            <a:off x="1951209" y="3902222"/>
            <a:ext cx="1151841" cy="602536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13300" y="356560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刻</a:t>
            </a:r>
            <a:endParaRPr lang="en-US" altLang="zh-CN" smtClean="0"/>
          </a:p>
          <a:p>
            <a:r>
              <a:rPr lang="zh-CN" altLang="en-US" smtClean="0"/>
              <a:t>画</a:t>
            </a:r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652916" y="292305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83906" y="149044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40" name="直接箭头连接符 39"/>
          <p:cNvCxnSpPr/>
          <p:nvPr/>
        </p:nvCxnSpPr>
        <p:spPr>
          <a:xfrm flipH="1">
            <a:off x="6156178" y="2499743"/>
            <a:ext cx="2520277" cy="3385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7077530" y="2139702"/>
            <a:ext cx="1507404" cy="144016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6300192" y="2675116"/>
            <a:ext cx="1604750" cy="76073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4">
            <a:extLst>
              <a:ext uri="{FF2B5EF4-FFF2-40B4-BE49-F238E27FC236}">
                <a16:creationId xmlns:a16="http://schemas.microsoft.com/office/drawing/2014/main" xmlns="" id="{B09D8BA9-3A1D-4D56-BA1A-AB58708C0D4F}"/>
              </a:ext>
            </a:extLst>
          </p:cNvPr>
          <p:cNvSpPr txBox="1"/>
          <p:nvPr/>
        </p:nvSpPr>
        <p:spPr>
          <a:xfrm>
            <a:off x="506133" y="123479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三</a:t>
            </a:r>
            <a:r>
              <a:rPr lang="en-US" altLang="zh-CN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典例剖析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D2DCAD7B-6ADC-4FD8-B72C-48F1EE320FE8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1628" y="915566"/>
            <a:ext cx="827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000" smtClean="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000" smtClean="0">
                <a:latin typeface="+mn-ea"/>
              </a:rPr>
              <a:t>已知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smtClean="0">
                <a:latin typeface="+mn-ea"/>
              </a:rPr>
              <a:t>(3,2),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smtClean="0">
                <a:latin typeface="+mn-ea"/>
              </a:rPr>
              <a:t>(-4,1),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smtClean="0">
                <a:latin typeface="+mn-ea"/>
              </a:rPr>
              <a:t>(0,-1),</a:t>
            </a:r>
            <a:r>
              <a:rPr lang="zh-CN" altLang="en-US" sz="2000" smtClean="0">
                <a:latin typeface="+mn-ea"/>
              </a:rPr>
              <a:t>求直线</a:t>
            </a:r>
            <a:r>
              <a:rPr lang="en-US" altLang="zh-CN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000" smtClean="0">
                <a:latin typeface="+mn-ea"/>
              </a:rPr>
              <a:t>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000" smtClean="0">
                <a:latin typeface="+mn-ea"/>
              </a:rPr>
              <a:t>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zh-CN" altLang="en-US" sz="2000" smtClean="0">
                <a:latin typeface="+mn-ea"/>
              </a:rPr>
              <a:t>的斜率，并</a:t>
            </a:r>
            <a:r>
              <a:rPr lang="zh-CN" altLang="en-US" sz="2000">
                <a:latin typeface="+mn-ea"/>
              </a:rPr>
              <a:t>判断这些直线的倾斜角是锐角还是钝角</a:t>
            </a:r>
            <a:r>
              <a:rPr lang="en-US" altLang="zh-CN" sz="2000">
                <a:latin typeface="+mn-ea"/>
              </a:rPr>
              <a:t>.</a:t>
            </a:r>
            <a:endParaRPr lang="zh-CN" altLang="en-US" sz="2000">
              <a:latin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44208" y="2096642"/>
            <a:ext cx="2043659" cy="1483221"/>
            <a:chOff x="6444208" y="2096641"/>
            <a:chExt cx="2043658" cy="1483221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7452320" y="2096641"/>
              <a:ext cx="0" cy="14832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444208" y="2988171"/>
              <a:ext cx="20436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7904942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678631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8131252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453076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7226009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6999698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6547076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773387" y="293063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5400000" flipH="1">
              <a:off x="7481087" y="2759008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 flipH="1">
              <a:off x="7481087" y="2542984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 flipH="1">
              <a:off x="7481087" y="2326960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5400000" flipH="1">
              <a:off x="7481087" y="3191056"/>
              <a:ext cx="0" cy="575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8344236" y="292355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06677" y="17749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95249" y="2535748"/>
            <a:ext cx="72009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511073" y="2751772"/>
            <a:ext cx="72009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414303" y="3183819"/>
            <a:ext cx="72009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181372" y="235840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477738" y="2449366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492677" y="303515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497" y="839206"/>
            <a:ext cx="7557109" cy="403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D01948BE-DBC5-45EE-92DC-27345525D847}"/>
              </a:ext>
            </a:extLst>
          </p:cNvPr>
          <p:cNvGrpSpPr/>
          <p:nvPr/>
        </p:nvGrpSpPr>
        <p:grpSpPr>
          <a:xfrm>
            <a:off x="413063" y="212655"/>
            <a:ext cx="8524651" cy="401755"/>
            <a:chOff x="439838" y="312515"/>
            <a:chExt cx="11632557" cy="548227"/>
          </a:xfrm>
        </p:grpSpPr>
        <p:sp>
          <p:nvSpPr>
            <p:cNvPr id="4" name="箭头: 五边形 6">
              <a:extLst>
                <a:ext uri="{FF2B5EF4-FFF2-40B4-BE49-F238E27FC236}">
                  <a16:creationId xmlns:a16="http://schemas.microsoft.com/office/drawing/2014/main" xmlns="" id="{488638FD-D963-4B4A-89A5-A645D5DF457E}"/>
                </a:ext>
              </a:extLst>
            </p:cNvPr>
            <p:cNvSpPr/>
            <p:nvPr/>
          </p:nvSpPr>
          <p:spPr>
            <a:xfrm>
              <a:off x="3837008" y="319349"/>
              <a:ext cx="2071868" cy="54139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五边形 5">
              <a:extLst>
                <a:ext uri="{FF2B5EF4-FFF2-40B4-BE49-F238E27FC236}">
                  <a16:creationId xmlns:a16="http://schemas.microsoft.com/office/drawing/2014/main" xmlns="" id="{7CE59B5B-0214-41D1-900A-947D58B5D85B}"/>
                </a:ext>
              </a:extLst>
            </p:cNvPr>
            <p:cNvSpPr/>
            <p:nvPr/>
          </p:nvSpPr>
          <p:spPr>
            <a:xfrm>
              <a:off x="2861840" y="312515"/>
              <a:ext cx="2071868" cy="548227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箭头: 五边形 4">
              <a:extLst>
                <a:ext uri="{FF2B5EF4-FFF2-40B4-BE49-F238E27FC236}">
                  <a16:creationId xmlns:a16="http://schemas.microsoft.com/office/drawing/2014/main" xmlns="" id="{566AF699-E998-4AB8-B483-9F1DACE307D9}"/>
                </a:ext>
              </a:extLst>
            </p:cNvPr>
            <p:cNvSpPr/>
            <p:nvPr/>
          </p:nvSpPr>
          <p:spPr>
            <a:xfrm>
              <a:off x="1720770" y="312515"/>
              <a:ext cx="2071868" cy="548227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五边形 2">
              <a:extLst>
                <a:ext uri="{FF2B5EF4-FFF2-40B4-BE49-F238E27FC236}">
                  <a16:creationId xmlns:a16="http://schemas.microsoft.com/office/drawing/2014/main" xmlns="" id="{B2CC4101-88B9-40DE-89EE-CD7686A4C465}"/>
                </a:ext>
              </a:extLst>
            </p:cNvPr>
            <p:cNvSpPr/>
            <p:nvPr/>
          </p:nvSpPr>
          <p:spPr>
            <a:xfrm>
              <a:off x="439838" y="312515"/>
              <a:ext cx="2071868" cy="54822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6ABECDDC-5159-4633-B6D5-2EB95AA78763}"/>
                </a:ext>
              </a:extLst>
            </p:cNvPr>
            <p:cNvCxnSpPr/>
            <p:nvPr/>
          </p:nvCxnSpPr>
          <p:spPr>
            <a:xfrm flipH="1">
              <a:off x="6096000" y="575058"/>
              <a:ext cx="5976395" cy="0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xmlns="" id="{B09D8BA9-3A1D-4D56-BA1A-AB58708C0D4F}"/>
              </a:ext>
            </a:extLst>
          </p:cNvPr>
          <p:cNvSpPr txBox="1"/>
          <p:nvPr/>
        </p:nvSpPr>
        <p:spPr>
          <a:xfrm>
            <a:off x="506133" y="123479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四</a:t>
            </a:r>
            <a:r>
              <a:rPr lang="en-US" altLang="zh-CN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课堂小结</a:t>
            </a:r>
            <a:endParaRPr lang="zh-CN" altLang="en-US" sz="32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D2DCAD7B-6ADC-4FD8-B72C-48F1EE320FE8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578" y="1347614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1. </a:t>
            </a:r>
            <a:r>
              <a:rPr lang="zh-CN" altLang="en-US" sz="2800" smtClean="0">
                <a:latin typeface="+mj-ea"/>
                <a:ea typeface="+mj-ea"/>
              </a:rPr>
              <a:t>倾斜角、斜率的概念</a:t>
            </a:r>
            <a:endParaRPr lang="zh-CN" altLang="en-US" sz="2800">
              <a:latin typeface="+mj-ea"/>
              <a:ea typeface="+mj-ea"/>
            </a:endParaRPr>
          </a:p>
        </p:txBody>
      </p:sp>
      <mc:AlternateContent>
        <mc:Choice Requires="a14">
          <p:sp>
            <p:nvSpPr>
              <p:cNvPr id="6" name="矩形 5"/>
              <p:cNvSpPr/>
              <p:nvPr/>
            </p:nvSpPr>
            <p:spPr>
              <a:xfrm>
                <a:off x="771354" y="2097097"/>
                <a:ext cx="3143489" cy="706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</a:t>
                </a:r>
                <a:r>
                  <a:rPr lang="en-US" altLang="zh-CN" sz="28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800" i="1">
                          <a:latin typeface="Cambria Math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Para>
                    <m:oMathParaPr>
                      <m:jc/>
                    </m:oMathParaPr>
                    <m:oMath>
                      <m:f>
                        <m:fPr>
                          <m:type m:val="bar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 </m:t>
                          </m:r>
                          <m:r>
                            <a:rPr lang="en-US" altLang="zh-CN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800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54" y="2097097"/>
                <a:ext cx="3143489" cy="706475"/>
              </a:xfrm>
              <a:prstGeom prst="rect">
                <a:avLst/>
              </a:prstGeom>
              <a:blipFill rotWithShape="1">
                <a:blip r:embed="rId2"/>
                <a:stretch>
                  <a:fillRect l="-4078" r="0" b="-9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1475655" y="1203598"/>
            <a:ext cx="1107996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直观感知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75856" y="1203598"/>
            <a:ext cx="110799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操作确认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48064" y="1203598"/>
            <a:ext cx="110799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思辨论证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64288" y="1203598"/>
            <a:ext cx="110799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度量计算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1721" y="2196902"/>
            <a:ext cx="5416868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smtClean="0"/>
              <a:t>研究几何图形的形状、大小和位置关系</a:t>
            </a:r>
            <a:endParaRPr lang="zh-CN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3923927" y="20672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latin typeface="华文新魏" pitchFamily="2" charset="-122"/>
                <a:ea typeface="华文新魏" pitchFamily="2" charset="-122"/>
              </a:rPr>
              <a:t>综合法</a:t>
            </a:r>
            <a:endParaRPr lang="zh-CN" altLang="en-US" sz="360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5324" y="321982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latin typeface="华文新魏" pitchFamily="2" charset="-122"/>
                <a:ea typeface="华文新魏" pitchFamily="2" charset="-122"/>
              </a:rPr>
              <a:t>坐标法</a:t>
            </a:r>
            <a:endParaRPr lang="zh-CN" altLang="en-US" sz="360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F173B3B-3693-48EF-8724-D9BE67BA82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120" y="980539"/>
            <a:ext cx="7062311" cy="3412331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Autofit/>
          </a:bodyPr>
          <a:lstStyle>
            <a:lvl1pPr marL="285750" indent="-285750" fontAlgn="auto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9pPr>
          </a:lstStyle>
          <a:p>
            <a:pPr marL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US" altLang="zh-CN" sz="2400" b="1" spc="12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【</a:t>
            </a:r>
            <a:r>
              <a:rPr lang="zh-CN" altLang="en-US" sz="2400" b="1" spc="12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课堂作业</a:t>
            </a:r>
            <a:r>
              <a:rPr lang="en-US" altLang="zh-CN" sz="2400" b="1" spc="12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】</a:t>
            </a:r>
          </a:p>
          <a:p>
            <a:pPr marL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800" b="1" spc="12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lang="zh-CN" altLang="en-US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习题</a:t>
            </a:r>
            <a:r>
              <a:rPr lang="en-US" altLang="zh-CN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2.1  </a:t>
            </a:r>
            <a:r>
              <a:rPr lang="zh-CN" altLang="en-US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zh-CN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zh-CN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800" b="1" spc="12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</a:t>
            </a:r>
            <a:endParaRPr lang="en-US" altLang="zh-CN" sz="1800" b="1" spc="12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US" altLang="zh-CN" sz="2400" b="1" spc="120" smtClean="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</a:t>
            </a:r>
            <a:r>
              <a:rPr lang="zh-CN" altLang="en-US" sz="2400" b="1" spc="12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课时作业</a:t>
            </a:r>
            <a:r>
              <a:rPr lang="en-US" altLang="zh-CN" sz="2400" b="1" spc="120">
                <a:solidFill>
                  <a:srgbClr val="151AF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】</a:t>
            </a:r>
          </a:p>
          <a:p>
            <a:pPr marL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800" b="1" spc="12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必做题：</a:t>
            </a:r>
            <a:endParaRPr lang="en-US" altLang="zh-CN" sz="1800" b="1" spc="12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zh-CN" altLang="en-US" sz="1800" b="1" spc="12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选做题：其他</a:t>
            </a:r>
            <a:endParaRPr lang="en-US" altLang="zh-CN" sz="1800" b="1" spc="12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xmlns="" id="{B09D8BA9-3A1D-4D56-BA1A-AB58708C0D4F}"/>
              </a:ext>
            </a:extLst>
          </p:cNvPr>
          <p:cNvSpPr txBox="1"/>
          <p:nvPr/>
        </p:nvSpPr>
        <p:spPr>
          <a:xfrm>
            <a:off x="506133" y="123479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五</a:t>
            </a:r>
            <a:r>
              <a:rPr lang="en-US" altLang="zh-CN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作业布置</a:t>
            </a:r>
            <a:endParaRPr lang="zh-CN" altLang="en-US" sz="32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D2DCAD7B-6ADC-4FD8-B72C-48F1EE320FE8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6500" y="12319000"/>
            <a:ext cx="330200" cy="2413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val="3222500415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6" name="组合 5"/>
          <p:cNvGrpSpPr/>
          <p:nvPr/>
        </p:nvGrpSpPr>
        <p:grpSpPr>
          <a:xfrm>
            <a:off x="1043610" y="123488"/>
            <a:ext cx="1625922" cy="2385546"/>
            <a:chOff x="2123728" y="256168"/>
            <a:chExt cx="1625921" cy="238554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256168"/>
              <a:ext cx="1625921" cy="202336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411760" y="22723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>
                  <a:latin typeface="华文行楷" panose="02010800040101010101" pitchFamily="2" charset="-122"/>
                  <a:ea typeface="华文行楷" panose="02010800040101010101" pitchFamily="2" charset="-122"/>
                </a:rPr>
                <a:t>笛卡尔</a:t>
              </a:r>
              <a:endParaRPr lang="zh-CN" altLang="en-US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60233" y="123488"/>
            <a:ext cx="1625922" cy="2385546"/>
            <a:chOff x="5940152" y="256168"/>
            <a:chExt cx="1625921" cy="23855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5"/>
            <a:stretch>
              <a:fillRect/>
            </a:stretch>
          </p:blipFill>
          <p:spPr>
            <a:xfrm>
              <a:off x="5940152" y="256168"/>
              <a:ext cx="1625921" cy="20233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29946" y="22723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华文行楷" panose="02010800040101010101" pitchFamily="2" charset="-122"/>
                  <a:ea typeface="华文行楷" panose="02010800040101010101" pitchFamily="2" charset="-122"/>
                </a:rPr>
                <a:t>费马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75877" y="1421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解析几何</a:t>
            </a:r>
            <a:endParaRPr lang="zh-CN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790" y="269682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几何的基本元素</a:t>
            </a:r>
            <a:r>
              <a:rPr lang="en-US" altLang="zh-CN" smtClean="0"/>
              <a:t>——</a:t>
            </a:r>
            <a:r>
              <a:rPr lang="zh-CN" altLang="en-US" b="1" smtClean="0">
                <a:solidFill>
                  <a:srgbClr val="0000FF"/>
                </a:solidFill>
              </a:rPr>
              <a:t>点</a:t>
            </a:r>
            <a:endParaRPr lang="zh-CN" altLang="en-US" b="1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19" y="269682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solidFill>
                  <a:srgbClr val="0000FF"/>
                </a:solidFill>
              </a:rPr>
              <a:t>数</a:t>
            </a:r>
            <a:r>
              <a:rPr lang="en-US" altLang="zh-CN"/>
              <a:t>——</a:t>
            </a:r>
            <a:r>
              <a:rPr lang="zh-CN" altLang="en-US" smtClean="0"/>
              <a:t>代数的基本对象</a:t>
            </a:r>
            <a:endParaRPr lang="zh-CN" altLang="en-US"/>
          </a:p>
        </p:txBody>
      </p:sp>
      <p:sp>
        <p:nvSpPr>
          <p:cNvPr id="11" name="左右箭头标注 10"/>
          <p:cNvSpPr/>
          <p:nvPr/>
        </p:nvSpPr>
        <p:spPr>
          <a:xfrm>
            <a:off x="3624570" y="2696820"/>
            <a:ext cx="2038878" cy="369332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srgbClr val="FF0000"/>
                </a:solidFill>
              </a:rPr>
              <a:t>坐标系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7" name="上下箭头 16"/>
          <p:cNvSpPr/>
          <p:nvPr/>
        </p:nvSpPr>
        <p:spPr>
          <a:xfrm>
            <a:off x="3370435" y="3085460"/>
            <a:ext cx="49438" cy="3262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87939" y="3435846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点的轨迹</a:t>
            </a:r>
            <a:endParaRPr lang="zh-CN" altLang="en-US"/>
          </a:p>
        </p:txBody>
      </p:sp>
      <p:sp>
        <p:nvSpPr>
          <p:cNvPr id="19" name="上下箭头 18"/>
          <p:cNvSpPr/>
          <p:nvPr/>
        </p:nvSpPr>
        <p:spPr>
          <a:xfrm>
            <a:off x="5818707" y="3075806"/>
            <a:ext cx="49438" cy="3262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508106" y="3435846"/>
            <a:ext cx="6463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方程</a:t>
            </a:r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65061" y="4218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几何问题</a:t>
            </a: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8885" y="4218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代数问题</a:t>
            </a:r>
            <a:endParaRPr lang="zh-CN" altLang="en-US"/>
          </a:p>
        </p:txBody>
      </p:sp>
      <p:sp>
        <p:nvSpPr>
          <p:cNvPr id="23" name="下弧形箭头 22"/>
          <p:cNvSpPr/>
          <p:nvPr/>
        </p:nvSpPr>
        <p:spPr>
          <a:xfrm>
            <a:off x="3203849" y="4587974"/>
            <a:ext cx="2880320" cy="288032"/>
          </a:xfrm>
          <a:prstGeom prst="curvedUp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下弧形箭头 23"/>
          <p:cNvSpPr/>
          <p:nvPr/>
        </p:nvSpPr>
        <p:spPr>
          <a:xfrm flipH="1" flipV="1">
            <a:off x="3167844" y="3947205"/>
            <a:ext cx="2880320" cy="288032"/>
          </a:xfrm>
          <a:prstGeom prst="curvedUp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33141" y="642050"/>
            <a:ext cx="3855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/>
              <a:t>指</a:t>
            </a:r>
            <a:r>
              <a:rPr lang="zh-CN" altLang="en-US" sz="1600"/>
              <a:t>借助笛卡尔坐标系，由笛卡尔、费马等数学家创立并发展。它是用代数方法研究几何对象之间的关系和性质的一门几何学分支，亦叫做坐标几何。</a:t>
            </a: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3347863" y="33950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本章主要学习内容</a:t>
            </a:r>
            <a:endParaRPr lang="zh-CN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467546" y="987574"/>
            <a:ext cx="8424937" cy="34797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smtClean="0">
                <a:solidFill>
                  <a:srgbClr val="0000FF"/>
                </a:solidFill>
              </a:rPr>
              <a:t>探索确定直线位置的几何要素，建立直线方程；</a:t>
            </a:r>
            <a:endParaRPr lang="en-US" altLang="zh-CN" sz="2400" smtClean="0">
              <a:solidFill>
                <a:srgbClr val="0000FF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smtClean="0">
                <a:solidFill>
                  <a:srgbClr val="0000FF"/>
                </a:solidFill>
              </a:rPr>
              <a:t>通过直线方程研究两条直线的位置关系、交点坐标及点到直线的距离；</a:t>
            </a:r>
            <a:endParaRPr lang="en-US" altLang="zh-CN" sz="2400" smtClean="0">
              <a:solidFill>
                <a:srgbClr val="0000FF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smtClean="0">
                <a:solidFill>
                  <a:srgbClr val="FF0000"/>
                </a:solidFill>
              </a:rPr>
              <a:t>探索确定圆的几何要素，建立圆的方程；</a:t>
            </a:r>
            <a:endParaRPr lang="en-US" altLang="zh-CN" sz="240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smtClean="0">
                <a:solidFill>
                  <a:srgbClr val="FF0000"/>
                </a:solidFill>
              </a:rPr>
              <a:t>通过圆的方程研究与圆相关的问题；</a:t>
            </a:r>
            <a:endParaRPr lang="en-US" altLang="zh-CN" sz="240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smtClean="0">
                <a:solidFill>
                  <a:schemeClr val="tx1"/>
                </a:solidFill>
              </a:rPr>
              <a:t>应用直线与圆的方程解决一些实际问题</a:t>
            </a:r>
            <a:r>
              <a:rPr lang="en-US" altLang="zh-CN" sz="2400" smtClean="0">
                <a:solidFill>
                  <a:schemeClr val="tx1"/>
                </a:solidFill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1" r="23124" b="10000"/>
          <a:stretch>
            <a:fillRect/>
          </a:stretch>
        </p:blipFill>
        <p:spPr bwMode="auto">
          <a:xfrm>
            <a:off x="0" y="0"/>
            <a:ext cx="916496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" y="1539662"/>
            <a:ext cx="9144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2.1.1</a:t>
            </a:r>
            <a:r>
              <a:rPr lang="zh-CN" altLang="en-US" sz="5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直线的倾斜角与斜率</a:t>
            </a:r>
            <a:endParaRPr lang="zh-CN" altLang="en-US" sz="5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620574" y="94400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点是构成直线的基本元素</a:t>
            </a:r>
            <a:endParaRPr lang="zh-CN" altLang="en-US" sz="2400"/>
          </a:p>
        </p:txBody>
      </p:sp>
      <p:cxnSp>
        <p:nvCxnSpPr>
          <p:cNvPr id="4" name="直接连接符 3"/>
          <p:cNvCxnSpPr>
            <a:stCxn id="5" idx="3"/>
          </p:cNvCxnSpPr>
          <p:nvPr/>
        </p:nvCxnSpPr>
        <p:spPr>
          <a:xfrm flipV="1">
            <a:off x="6315303" y="1010637"/>
            <a:ext cx="2272964" cy="1284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308609" y="2256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669217" y="1915766"/>
            <a:ext cx="2367280" cy="2528193"/>
            <a:chOff x="5970141" y="1775411"/>
            <a:chExt cx="2367280" cy="2528193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791D179C-0143-4826-8DD2-C97505ADFD30}"/>
                </a:ext>
              </a:extLst>
            </p:cNvPr>
            <p:cNvCxnSpPr/>
            <p:nvPr/>
          </p:nvCxnSpPr>
          <p:spPr>
            <a:xfrm flipV="1">
              <a:off x="5970141" y="1775411"/>
              <a:ext cx="2367280" cy="156605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D3B80348-C39B-4DFA-A6CD-BF1425C31FA0}"/>
                </a:ext>
              </a:extLst>
            </p:cNvPr>
            <p:cNvGrpSpPr/>
            <p:nvPr/>
          </p:nvGrpSpPr>
          <p:grpSpPr>
            <a:xfrm>
              <a:off x="7342298" y="1878589"/>
              <a:ext cx="372218" cy="461665"/>
              <a:chOff x="10555843" y="937332"/>
              <a:chExt cx="372218" cy="461665"/>
            </a:xfrm>
          </p:grpSpPr>
          <p:sp>
            <p:nvSpPr>
              <p:cNvPr id="11" name="椭圆 10">
                <a:extLst>
                  <a:ext uri="{FF2B5EF4-FFF2-40B4-BE49-F238E27FC236}">
                    <a16:creationId xmlns="" xmlns:a16="http://schemas.microsoft.com/office/drawing/2014/main" id="{177AF4F1-4063-4F07-AFF5-BFB91E79B772}"/>
                  </a:ext>
                </a:extLst>
              </p:cNvPr>
              <p:cNvSpPr/>
              <p:nvPr/>
            </p:nvSpPr>
            <p:spPr>
              <a:xfrm rot="1386938">
                <a:off x="10758130" y="1292945"/>
                <a:ext cx="94474" cy="94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8">
                <a:extLst>
                  <a:ext uri="{FF2B5EF4-FFF2-40B4-BE49-F238E27FC236}">
                    <a16:creationId xmlns="" xmlns:a16="http://schemas.microsoft.com/office/drawing/2014/main" id="{D1AC3FA1-D74E-4829-A9CF-864F4FC2BF30}"/>
                  </a:ext>
                </a:extLst>
              </p:cNvPr>
              <p:cNvSpPr txBox="1"/>
              <p:nvPr/>
            </p:nvSpPr>
            <p:spPr>
              <a:xfrm>
                <a:off x="10555843" y="937332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639D6A41-5649-4D0A-8688-735521ACB769}"/>
                </a:ext>
              </a:extLst>
            </p:cNvPr>
            <p:cNvGrpSpPr/>
            <p:nvPr/>
          </p:nvGrpSpPr>
          <p:grpSpPr>
            <a:xfrm>
              <a:off x="6426357" y="2017157"/>
              <a:ext cx="631318" cy="552317"/>
              <a:chOff x="8352235" y="1095380"/>
              <a:chExt cx="631318" cy="55231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="" xmlns:a16="http://schemas.microsoft.com/office/drawing/2014/main" id="{DF498936-DFF5-4E7D-BE7B-5FB51F667EBB}"/>
                  </a:ext>
                </a:extLst>
              </p:cNvPr>
              <p:cNvCxnSpPr/>
              <p:nvPr/>
            </p:nvCxnSpPr>
            <p:spPr>
              <a:xfrm flipV="1">
                <a:off x="8352235" y="1230054"/>
                <a:ext cx="631318" cy="41764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1">
                <a:extLst>
                  <a:ext uri="{FF2B5EF4-FFF2-40B4-BE49-F238E27FC236}">
                    <a16:creationId xmlns="" xmlns:a16="http://schemas.microsoft.com/office/drawing/2014/main" id="{ECB08176-BE48-49C1-B565-F2C28E27FFE6}"/>
                  </a:ext>
                </a:extLst>
              </p:cNvPr>
              <p:cNvSpPr txBox="1"/>
              <p:nvPr/>
            </p:nvSpPr>
            <p:spPr>
              <a:xfrm>
                <a:off x="8418612" y="109538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b="1" i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E00590C0-4B72-4672-AE67-21C51F922BDC}"/>
                </a:ext>
              </a:extLst>
            </p:cNvPr>
            <p:cNvGrpSpPr/>
            <p:nvPr/>
          </p:nvGrpSpPr>
          <p:grpSpPr>
            <a:xfrm>
              <a:off x="6013985" y="2340254"/>
              <a:ext cx="937159" cy="915452"/>
              <a:chOff x="8046394" y="1622507"/>
              <a:chExt cx="937159" cy="91545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="" xmlns:a16="http://schemas.microsoft.com/office/drawing/2014/main" id="{8F1BF632-6015-4208-98CD-0B059B6EC19B}"/>
                  </a:ext>
                </a:extLst>
              </p:cNvPr>
              <p:cNvCxnSpPr/>
              <p:nvPr/>
            </p:nvCxnSpPr>
            <p:spPr>
              <a:xfrm flipV="1">
                <a:off x="8352235" y="1973996"/>
                <a:ext cx="631318" cy="41764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4">
                <a:extLst>
                  <a:ext uri="{FF2B5EF4-FFF2-40B4-BE49-F238E27FC236}">
                    <a16:creationId xmlns="" xmlns:a16="http://schemas.microsoft.com/office/drawing/2014/main" id="{86F984ED-7E24-4FF6-A0A9-03D2071C1242}"/>
                  </a:ext>
                </a:extLst>
              </p:cNvPr>
              <p:cNvSpPr txBox="1"/>
              <p:nvPr/>
            </p:nvSpPr>
            <p:spPr>
              <a:xfrm>
                <a:off x="8046394" y="2076294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5">
                <a:extLst>
                  <a:ext uri="{FF2B5EF4-FFF2-40B4-BE49-F238E27FC236}">
                    <a16:creationId xmlns="" xmlns:a16="http://schemas.microsoft.com/office/drawing/2014/main" id="{C3770918-5BA2-42E2-8338-7A62A085D882}"/>
                  </a:ext>
                </a:extLst>
              </p:cNvPr>
              <p:cNvSpPr txBox="1"/>
              <p:nvPr/>
            </p:nvSpPr>
            <p:spPr>
              <a:xfrm>
                <a:off x="8611334" y="1622507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374D0295-6A2F-489A-AE07-6D5C0B5D0639}"/>
                </a:ext>
              </a:extLst>
            </p:cNvPr>
            <p:cNvCxnSpPr>
              <a:endCxn id="11" idx="3"/>
            </p:cNvCxnSpPr>
            <p:nvPr/>
          </p:nvCxnSpPr>
          <p:spPr>
            <a:xfrm flipV="1">
              <a:off x="6319826" y="2299046"/>
              <a:ext cx="1228162" cy="81067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E5FB58C2-1A9A-4D3F-93F1-04B19F6D6D40}"/>
                </a:ext>
              </a:extLst>
            </p:cNvPr>
            <p:cNvGrpSpPr/>
            <p:nvPr/>
          </p:nvGrpSpPr>
          <p:grpSpPr>
            <a:xfrm>
              <a:off x="7083649" y="3841939"/>
              <a:ext cx="454721" cy="461665"/>
              <a:chOff x="9430951" y="2826101"/>
              <a:chExt cx="454721" cy="461665"/>
            </a:xfrm>
          </p:grpSpPr>
          <p:sp>
            <p:nvSpPr>
              <p:cNvPr id="22" name="文本框 33">
                <a:extLst>
                  <a:ext uri="{FF2B5EF4-FFF2-40B4-BE49-F238E27FC236}">
                    <a16:creationId xmlns="" xmlns:a16="http://schemas.microsoft.com/office/drawing/2014/main" id="{76ECA444-9C64-4548-8008-09EA0C2F664C}"/>
                  </a:ext>
                </a:extLst>
              </p:cNvPr>
              <p:cNvSpPr txBox="1"/>
              <p:nvPr/>
            </p:nvSpPr>
            <p:spPr>
              <a:xfrm>
                <a:off x="9478188" y="2826101"/>
                <a:ext cx="407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6E912FD7-6091-4004-81BD-97AF296FC573}"/>
                  </a:ext>
                </a:extLst>
              </p:cNvPr>
              <p:cNvSpPr/>
              <p:nvPr/>
            </p:nvSpPr>
            <p:spPr>
              <a:xfrm>
                <a:off x="9430951" y="2939167"/>
                <a:ext cx="94474" cy="94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92F57C62-127D-49BA-BFA6-2BA4DD1DD7EB}"/>
                </a:ext>
              </a:extLst>
            </p:cNvPr>
            <p:cNvCxnSpPr>
              <a:stCxn id="23" idx="1"/>
            </p:cNvCxnSpPr>
            <p:nvPr/>
          </p:nvCxnSpPr>
          <p:spPr>
            <a:xfrm flipH="1" flipV="1">
              <a:off x="6319826" y="3125047"/>
              <a:ext cx="777658" cy="843793"/>
            </a:xfrm>
            <a:prstGeom prst="line">
              <a:avLst/>
            </a:prstGeom>
            <a:ln w="38100">
              <a:solidFill>
                <a:srgbClr val="3333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C717C0D6-D5B5-460F-901B-357F78D06420}"/>
                </a:ext>
              </a:extLst>
            </p:cNvPr>
            <p:cNvCxnSpPr>
              <a:stCxn id="23" idx="0"/>
            </p:cNvCxnSpPr>
            <p:nvPr/>
          </p:nvCxnSpPr>
          <p:spPr>
            <a:xfrm flipH="1" flipV="1">
              <a:off x="6896278" y="2748921"/>
              <a:ext cx="234608" cy="1206084"/>
            </a:xfrm>
            <a:prstGeom prst="line">
              <a:avLst/>
            </a:prstGeom>
            <a:ln w="38100">
              <a:solidFill>
                <a:srgbClr val="3333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3894C48D-ECF2-4937-A781-FB687A1C6AAF}"/>
                </a:ext>
              </a:extLst>
            </p:cNvPr>
            <p:cNvCxnSpPr>
              <a:stCxn id="23" idx="7"/>
            </p:cNvCxnSpPr>
            <p:nvPr/>
          </p:nvCxnSpPr>
          <p:spPr>
            <a:xfrm flipV="1">
              <a:off x="7164288" y="2301114"/>
              <a:ext cx="404610" cy="1667726"/>
            </a:xfrm>
            <a:prstGeom prst="line">
              <a:avLst/>
            </a:prstGeom>
            <a:ln w="38100">
              <a:solidFill>
                <a:srgbClr val="3333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>
        <mc:Choice Requires="a14">
          <p:sp>
            <p:nvSpPr>
              <p:cNvPr id="27" name="矩形 26"/>
              <p:cNvSpPr/>
              <p:nvPr/>
            </p:nvSpPr>
            <p:spPr>
              <a:xfrm>
                <a:off x="2212233" y="1445868"/>
                <a:ext cx="2090311" cy="1341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acc>
                    </m:oMath>
                  </m:oMathPara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𝑂𝐴</m:t>
                          </m:r>
                        </m:e>
                      </m:acc>
                    </m:oMath>
                  </m:oMathPara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</m:oMath>
                  </m:oMathPara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acc>
                    </m:oMath>
                  </m:oMathPara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𝑂𝐴</m:t>
                          </m:r>
                        </m:e>
                      </m:acc>
                    </m:oMath>
                  </m:oMathPara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bi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33" y="1445868"/>
                <a:ext cx="2090311" cy="1341906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91160" y="1575944"/>
            <a:ext cx="1599458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向量表示：</a:t>
            </a:r>
            <a:endParaRPr lang="zh-CN" altLang="en-US" sz="2400"/>
          </a:p>
        </p:txBody>
      </p:sp>
      <p:grpSp>
        <p:nvGrpSpPr>
          <p:cNvPr id="34" name="组合 33"/>
          <p:cNvGrpSpPr/>
          <p:nvPr/>
        </p:nvGrpSpPr>
        <p:grpSpPr>
          <a:xfrm>
            <a:off x="267213" y="2692997"/>
            <a:ext cx="5025203" cy="652728"/>
            <a:chOff x="267212" y="3125047"/>
            <a:chExt cx="5025204" cy="652728"/>
          </a:xfrm>
        </p:grpSpPr>
        <p:sp>
          <p:nvSpPr>
            <p:cNvPr id="30" name="TextBox 29"/>
            <p:cNvSpPr txBox="1"/>
            <p:nvPr/>
          </p:nvSpPr>
          <p:spPr>
            <a:xfrm>
              <a:off x="1722208" y="3316110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mtClean="0"/>
                <a:t>如何用坐标表示直线呢？</a:t>
              </a:r>
              <a:endParaRPr lang="zh-CN" altLang="en-US" sz="240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67212" y="3125047"/>
              <a:ext cx="1400784" cy="605810"/>
              <a:chOff x="746549" y="450589"/>
              <a:chExt cx="1400784" cy="605810"/>
            </a:xfrm>
          </p:grpSpPr>
          <p:sp>
            <p:nvSpPr>
              <p:cNvPr id="31" name="Text Box 28">
                <a:extLst>
                  <a:ext uri="{FF2B5EF4-FFF2-40B4-BE49-F238E27FC236}">
                    <a16:creationId xmlns="" xmlns:a16="http://schemas.microsoft.com/office/drawing/2014/main" id="{CFF6F8F4-D316-4ADE-B131-95649EB2176A}"/>
                  </a:ext>
                </a:extLst>
              </p:cNvPr>
              <p:cNvSpPr/>
              <p:nvPr/>
            </p:nvSpPr>
            <p:spPr>
              <a:xfrm>
                <a:off x="1343908" y="594734"/>
                <a:ext cx="803425" cy="461665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bg1"/>
                </a:solidFill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5pPr>
              </a:lstStyle>
              <a:p>
                <a:pPr marL="0" lvl="0" indent="0" algn="ctr" eaLnBrk="1" hangingPunct="1"/>
                <a:r>
                  <a:rPr kumimoji="1" lang="zh-CN" altLang="en-US" sz="2400" b="1" smtClean="0">
                    <a:solidFill>
                      <a:srgbClr val="EA183B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思考</a:t>
                </a:r>
                <a:endParaRPr kumimoji="1" lang="en-US" altLang="zh-CN" sz="2400" b="1">
                  <a:solidFill>
                    <a:srgbClr val="EA183B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pic>
            <p:nvPicPr>
              <p:cNvPr id="32" name="图片 31" descr="c04f53a4-fcc3-4d72-b6af-f665b5cbce62">
                <a:extLst>
                  <a:ext uri="{FF2B5EF4-FFF2-40B4-BE49-F238E27FC236}">
                    <a16:creationId xmlns="" xmlns:a16="http://schemas.microsoft.com/office/drawing/2014/main" id="{7351649A-B5C3-407E-A2BB-2973AA5D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549" y="450589"/>
                <a:ext cx="707115" cy="587375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852012" y="3548102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首先，在坐标系中探索确定直线的几何要素；</a:t>
            </a:r>
            <a:endParaRPr lang="en-US" altLang="zh-CN" sz="2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然后，用代数方法把几何要素表示出来。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xmlns="" id="{B09D8BA9-3A1D-4D56-BA1A-AB58708C0D4F}"/>
              </a:ext>
            </a:extLst>
          </p:cNvPr>
          <p:cNvSpPr txBox="1"/>
          <p:nvPr/>
        </p:nvSpPr>
        <p:spPr>
          <a:xfrm>
            <a:off x="506133" y="123479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一</a:t>
            </a:r>
            <a:r>
              <a:rPr lang="en-US" altLang="zh-CN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3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复习回顾</a:t>
            </a:r>
            <a:endParaRPr lang="zh-CN" altLang="en-US" sz="32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2DCAD7B-6ADC-4FD8-B72C-48F1EE320FE8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" name="弧形 44"/>
          <p:cNvSpPr/>
          <p:nvPr/>
        </p:nvSpPr>
        <p:spPr>
          <a:xfrm rot="1512521">
            <a:off x="7889938" y="3925560"/>
            <a:ext cx="162972" cy="182462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637125">
            <a:off x="7213053" y="3481374"/>
            <a:ext cx="1154229" cy="1118264"/>
          </a:xfrm>
          <a:prstGeom prst="arc">
            <a:avLst>
              <a:gd name="adj1" fmla="val 13383971"/>
              <a:gd name="adj2" fmla="val 21016672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 rot="637125">
            <a:off x="7514321" y="3621051"/>
            <a:ext cx="705708" cy="791483"/>
          </a:xfrm>
          <a:prstGeom prst="arc">
            <a:avLst>
              <a:gd name="adj1" fmla="val 14761841"/>
              <a:gd name="adj2" fmla="val 2131776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弧形 45"/>
          <p:cNvSpPr/>
          <p:nvPr/>
        </p:nvSpPr>
        <p:spPr>
          <a:xfrm rot="279884">
            <a:off x="7721478" y="3787712"/>
            <a:ext cx="408460" cy="387422"/>
          </a:xfrm>
          <a:prstGeom prst="arc">
            <a:avLst>
              <a:gd name="adj1" fmla="val 16200000"/>
              <a:gd name="adj2" fmla="val 1143874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7997" y="933728"/>
            <a:ext cx="8562761" cy="1205974"/>
            <a:chOff x="267212" y="3125047"/>
            <a:chExt cx="8562760" cy="1205974"/>
          </a:xfrm>
        </p:grpSpPr>
        <p:sp>
          <p:nvSpPr>
            <p:cNvPr id="3" name="TextBox 2"/>
            <p:cNvSpPr txBox="1"/>
            <p:nvPr/>
          </p:nvSpPr>
          <p:spPr>
            <a:xfrm>
              <a:off x="1732492" y="3130692"/>
              <a:ext cx="7097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mtClean="0"/>
                <a:t>确定一条直线的几何要素是什么？对于平面直角坐标系中的一条直线</a:t>
              </a:r>
              <a:r>
                <a:rPr lang="en-US" altLang="zh-CN" sz="24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zh-CN" altLang="en-US" sz="2400" smtClean="0"/>
                <a:t>，如何利用坐标确定它的位置？</a:t>
              </a:r>
              <a:endParaRPr lang="zh-CN" altLang="en-US" sz="240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67212" y="3125047"/>
              <a:ext cx="1400784" cy="605810"/>
              <a:chOff x="746549" y="450589"/>
              <a:chExt cx="1400784" cy="605810"/>
            </a:xfrm>
          </p:grpSpPr>
          <p:sp>
            <p:nvSpPr>
              <p:cNvPr id="5" name="Text Box 28">
                <a:extLst>
                  <a:ext uri="{FF2B5EF4-FFF2-40B4-BE49-F238E27FC236}">
                    <a16:creationId xmlns="" xmlns:a16="http://schemas.microsoft.com/office/drawing/2014/main" id="{CFF6F8F4-D316-4ADE-B131-95649EB2176A}"/>
                  </a:ext>
                </a:extLst>
              </p:cNvPr>
              <p:cNvSpPr/>
              <p:nvPr/>
            </p:nvSpPr>
            <p:spPr>
              <a:xfrm>
                <a:off x="1343908" y="594734"/>
                <a:ext cx="803425" cy="461665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bg1"/>
                </a:solidFill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5pPr>
              </a:lstStyle>
              <a:p>
                <a:pPr marL="0" lvl="0" indent="0" algn="ctr" eaLnBrk="1" hangingPunct="1"/>
                <a:r>
                  <a:rPr kumimoji="1" lang="zh-CN" altLang="en-US" sz="2400" b="1" smtClean="0">
                    <a:solidFill>
                      <a:srgbClr val="EA183B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思考</a:t>
                </a:r>
                <a:endParaRPr kumimoji="1" lang="en-US" altLang="zh-CN" sz="2400" b="1">
                  <a:solidFill>
                    <a:srgbClr val="EA183B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pic>
            <p:nvPicPr>
              <p:cNvPr id="6" name="图片 5" descr="c04f53a4-fcc3-4d72-b6af-f665b5cbce62">
                <a:extLst>
                  <a:ext uri="{FF2B5EF4-FFF2-40B4-BE49-F238E27FC236}">
                    <a16:creationId xmlns="" xmlns:a16="http://schemas.microsoft.com/office/drawing/2014/main" id="{7351649A-B5C3-407E-A2BB-2973AA5D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549" y="450589"/>
                <a:ext cx="707115" cy="587375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p:grpSp>
      </p:grpSp>
      <p:grpSp>
        <p:nvGrpSpPr>
          <p:cNvPr id="10" name="组合 9"/>
          <p:cNvGrpSpPr/>
          <p:nvPr/>
        </p:nvGrpSpPr>
        <p:grpSpPr>
          <a:xfrm>
            <a:off x="6598508" y="2514553"/>
            <a:ext cx="2232249" cy="2232248"/>
            <a:chOff x="6598508" y="1671650"/>
            <a:chExt cx="2232248" cy="2232248"/>
          </a:xfrm>
        </p:grpSpPr>
        <p:cxnSp>
          <p:nvCxnSpPr>
            <p:cNvPr id="9" name="直接箭头连接符 8"/>
            <p:cNvCxnSpPr/>
            <p:nvPr/>
          </p:nvCxnSpPr>
          <p:spPr>
            <a:xfrm rot="16200000">
              <a:off x="6048164" y="2787774"/>
              <a:ext cx="22322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598508" y="3219822"/>
              <a:ext cx="22322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876256" y="398142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7127" y="398142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82750" y="22837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804250" y="3486661"/>
            <a:ext cx="1882878" cy="122413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427293" y="322796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3569" y="2125555"/>
            <a:ext cx="5220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smtClean="0">
                <a:solidFill>
                  <a:srgbClr val="0070C0"/>
                </a:solidFill>
              </a:rPr>
              <a:t>回顾</a:t>
            </a:r>
            <a:r>
              <a:rPr lang="zh-CN" altLang="en-US" sz="2000" smtClean="0"/>
              <a:t>：如何确定一条直线？过平面内一点可以做无数条直线，它们之间的区别是什么？</a:t>
            </a:r>
            <a:endParaRPr lang="zh-CN" altLang="en-US" sz="2000"/>
          </a:p>
        </p:txBody>
      </p:sp>
      <p:sp>
        <p:nvSpPr>
          <p:cNvPr id="22" name="TextBox 21"/>
          <p:cNvSpPr txBox="1"/>
          <p:nvPr/>
        </p:nvSpPr>
        <p:spPr>
          <a:xfrm>
            <a:off x="1087347" y="3575789"/>
            <a:ext cx="1107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方向不同</a:t>
            </a: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59558" y="3575789"/>
            <a:ext cx="282320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相对于</a:t>
            </a:r>
            <a:r>
              <a:rPr lang="en-US" altLang="zh-CN" smtClean="0"/>
              <a:t>x</a:t>
            </a:r>
            <a:r>
              <a:rPr lang="zh-CN" altLang="en-US" smtClean="0"/>
              <a:t>轴的倾斜程度不同</a:t>
            </a: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91328" y="4551092"/>
            <a:ext cx="2133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mtClean="0"/>
              <a:t>与</a:t>
            </a:r>
            <a:r>
              <a:rPr lang="en-US" altLang="zh-CN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mtClean="0"/>
              <a:t>轴所成的角不同</a:t>
            </a:r>
            <a:endParaRPr lang="zh-CN" altLang="en-US"/>
          </a:p>
        </p:txBody>
      </p:sp>
      <p:sp>
        <p:nvSpPr>
          <p:cNvPr id="25" name="燕尾形箭头 24"/>
          <p:cNvSpPr/>
          <p:nvPr/>
        </p:nvSpPr>
        <p:spPr>
          <a:xfrm>
            <a:off x="2399144" y="3677705"/>
            <a:ext cx="360041" cy="184666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/>
        </p:nvSpPr>
        <p:spPr>
          <a:xfrm rot="5400000">
            <a:off x="4191139" y="4166081"/>
            <a:ext cx="360040" cy="184667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7380313" y="3116248"/>
            <a:ext cx="864096" cy="188258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7720778" y="3090000"/>
            <a:ext cx="169737" cy="19439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7214812" y="3270638"/>
            <a:ext cx="1101605" cy="147063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782788" y="4039864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mc:AlternateContent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850789" y="3814968"/>
                <a:ext cx="41389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1600" i="1" smtClean="0">
                          <a:latin typeface="Cambria Math"/>
                        </a:rPr>
                        <m:t>𝛼</m:t>
                      </m:r>
                      <m:r>
                        <a:rPr lang="en-US" altLang="zh-CN" sz="1600" b="0" i="1" baseline="-2500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1600" baseline="-2500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789" y="3814968"/>
                <a:ext cx="413896" cy="332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884368" y="3630676"/>
                <a:ext cx="41389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1600" i="1" smtClean="0">
                          <a:latin typeface="Cambria Math"/>
                        </a:rPr>
                        <m:t>𝛼</m:t>
                      </m:r>
                      <m:r>
                        <a:rPr lang="en-US" altLang="zh-CN" sz="1600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sz="1600" baseline="-2500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630676"/>
                <a:ext cx="413896" cy="332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706400" y="3414652"/>
                <a:ext cx="41389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1600" i="1" smtClean="0">
                          <a:latin typeface="Cambria Math"/>
                        </a:rPr>
                        <m:t>𝛼</m:t>
                      </m:r>
                      <m:r>
                        <a:rPr lang="en-US" altLang="zh-CN" sz="1600" b="0" i="1" baseline="-2500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sz="1600" baseline="-2500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00" y="3414652"/>
                <a:ext cx="413896" cy="33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395566" y="3264382"/>
                <a:ext cx="41389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1600" i="1" smtClean="0">
                          <a:latin typeface="Cambria Math"/>
                        </a:rPr>
                        <m:t>𝛼</m:t>
                      </m:r>
                      <m:r>
                        <a:rPr lang="en-US" altLang="zh-CN" sz="1600" b="0" i="1" baseline="-2500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zh-CN" altLang="en-US" sz="1600" baseline="-2500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566" y="3264382"/>
                <a:ext cx="413896" cy="3329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4">
            <a:extLst>
              <a:ext uri="{FF2B5EF4-FFF2-40B4-BE49-F238E27FC236}">
                <a16:creationId xmlns:a16="http://schemas.microsoft.com/office/drawing/2014/main" xmlns="" id="{B09D8BA9-3A1D-4D56-BA1A-AB58708C0D4F}"/>
              </a:ext>
            </a:extLst>
          </p:cNvPr>
          <p:cNvSpPr txBox="1"/>
          <p:nvPr/>
        </p:nvSpPr>
        <p:spPr>
          <a:xfrm>
            <a:off x="506133" y="123479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二</a:t>
            </a:r>
            <a:r>
              <a:rPr lang="en-US" altLang="zh-CN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3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探究新知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2DCAD7B-6ADC-4FD8-B72C-48F1EE320FE8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47" grpId="0"/>
      <p:bldP spid="46" grpId="0"/>
      <p:bldP spid="21" grpId="0"/>
      <p:bldP spid="22" grpId="0"/>
      <p:bldP spid="23" grpId="0"/>
      <p:bldP spid="24" grpId="0"/>
      <p:bldP spid="25" grpId="0"/>
      <p:bldP spid="26" grpId="0"/>
      <p:bldP spid="49" grpId="0"/>
      <p:bldP spid="50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539552" y="324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倾斜角</a:t>
            </a:r>
          </a:p>
        </p:txBody>
      </p:sp>
      <mc:AlternateContent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0412" y="786358"/>
                <a:ext cx="7992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当直线</a:t>
                </a:r>
                <a:r>
                  <a:rPr lang="en-US" altLang="zh-CN" sz="2400" i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轴相交时，我们以</a:t>
                </a:r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轴为基准，</a:t>
                </a:r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x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轴正向与直线</a:t>
                </a:r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向上的方向之间所成的角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b="0" i="1" smtClean="0">
                          <a:latin typeface="Cambria Math"/>
                        </a:rPr>
                        <m:t>𝛼</m:t>
                      </m:r>
                    </m:oMath>
                  </m:oMathPara>
                </a14:m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叫做直线</a:t>
                </a:r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的倾斜角</a:t>
                </a:r>
                <a:r>
                  <a:rPr lang="en-US" altLang="zh-CN" sz="240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24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0" y="786357"/>
                <a:ext cx="7992887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143" r="0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6624421" y="1692816"/>
            <a:ext cx="2375877" cy="2750236"/>
            <a:chOff x="6598508" y="1440816"/>
            <a:chExt cx="2375876" cy="2750236"/>
          </a:xfrm>
        </p:grpSpPr>
        <p:sp>
          <p:nvSpPr>
            <p:cNvPr id="4" name="弧形 3"/>
            <p:cNvSpPr/>
            <p:nvPr/>
          </p:nvSpPr>
          <p:spPr>
            <a:xfrm rot="1512521">
              <a:off x="7889938" y="3082658"/>
              <a:ext cx="162972" cy="182462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/>
            <p:nvPr/>
          </p:nvSpPr>
          <p:spPr>
            <a:xfrm rot="637125">
              <a:off x="7213052" y="2638471"/>
              <a:ext cx="1154230" cy="1118264"/>
            </a:xfrm>
            <a:prstGeom prst="arc">
              <a:avLst>
                <a:gd name="adj1" fmla="val 13383971"/>
                <a:gd name="adj2" fmla="val 21016672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/>
            <p:cNvSpPr/>
            <p:nvPr/>
          </p:nvSpPr>
          <p:spPr>
            <a:xfrm rot="637125">
              <a:off x="7514319" y="2778148"/>
              <a:ext cx="705709" cy="791483"/>
            </a:xfrm>
            <a:prstGeom prst="arc">
              <a:avLst>
                <a:gd name="adj1" fmla="val 14761841"/>
                <a:gd name="adj2" fmla="val 2131776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/>
            <p:cNvSpPr/>
            <p:nvPr/>
          </p:nvSpPr>
          <p:spPr>
            <a:xfrm rot="279884">
              <a:off x="7721477" y="2944810"/>
              <a:ext cx="408460" cy="387422"/>
            </a:xfrm>
            <a:prstGeom prst="arc">
              <a:avLst>
                <a:gd name="adj1" fmla="val 16200000"/>
                <a:gd name="adj2" fmla="val 1143874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598508" y="1671650"/>
              <a:ext cx="2232248" cy="2232248"/>
              <a:chOff x="6598508" y="1671650"/>
              <a:chExt cx="2232248" cy="2232248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 rot="16200000">
                <a:off x="6048164" y="2787774"/>
                <a:ext cx="22322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6598508" y="3219822"/>
                <a:ext cx="22322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876256" y="313852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87126" y="313852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82750" y="144081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6804248" y="2643759"/>
              <a:ext cx="1882879" cy="1224135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8460431" y="2344856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baseline="-25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7380312" y="2273346"/>
              <a:ext cx="864096" cy="188258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7720778" y="2247098"/>
              <a:ext cx="169736" cy="194395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7214810" y="2427735"/>
              <a:ext cx="1101606" cy="1470639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7782787" y="3196962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  <mc:AlternateContent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812360" y="2931790"/>
                  <a:ext cx="413896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sz="16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1600" b="0" i="1" baseline="-25000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1600" baseline="-2500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360" y="2931790"/>
                  <a:ext cx="413895" cy="33291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884367" y="2787774"/>
                  <a:ext cx="413896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sz="16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1600" b="0" i="1" baseline="-25000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1600" baseline="-2500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787774"/>
                  <a:ext cx="413895" cy="33291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706399" y="2571750"/>
                  <a:ext cx="413896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sz="16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1600" b="0" i="1" baseline="-25000" smtClean="0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zh-CN" altLang="en-US" sz="1600" baseline="-2500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399" y="2571750"/>
                  <a:ext cx="413895" cy="3329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395566" y="2421480"/>
                  <a:ext cx="413896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sz="16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1600" b="0" i="1" baseline="-25000" smtClean="0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zh-CN" altLang="en-US" sz="1600" baseline="-2500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565" y="2421480"/>
                  <a:ext cx="413895" cy="33291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 23"/>
            <p:cNvSpPr/>
            <p:nvPr/>
          </p:nvSpPr>
          <p:spPr>
            <a:xfrm>
              <a:off x="8211645" y="1986687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658394" y="1877766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201985" y="2015728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15939" y="2329773"/>
            <a:ext cx="568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</a:rPr>
              <a:t>规定</a:t>
            </a:r>
            <a:r>
              <a:rPr lang="zh-CN" altLang="en-US" sz="2400" smtClean="0"/>
              <a:t>：当直线</a:t>
            </a:r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smtClean="0"/>
              <a:t>与</a:t>
            </a:r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smtClean="0"/>
              <a:t>轴重合时，倾斜角为</a:t>
            </a:r>
            <a:r>
              <a:rPr lang="en-US" altLang="zh-CN" sz="2400" smtClean="0"/>
              <a:t>0</a:t>
            </a:r>
            <a:r>
              <a:rPr lang="en-US" altLang="zh-CN" sz="240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°</a:t>
            </a:r>
            <a:r>
              <a:rPr lang="en-US" altLang="zh-CN" sz="2400" smtClean="0"/>
              <a:t>.</a:t>
            </a:r>
            <a:endParaRPr lang="zh-CN" altLang="en-US" sz="2400"/>
          </a:p>
        </p:txBody>
      </p:sp>
      <mc:AlternateContent>
        <mc:Choice Requires="a14">
          <p:sp>
            <p:nvSpPr>
              <p:cNvPr id="29" name="矩形 28"/>
              <p:cNvSpPr/>
              <p:nvPr/>
            </p:nvSpPr>
            <p:spPr>
              <a:xfrm>
                <a:off x="4621495" y="3092356"/>
                <a:ext cx="1949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smtClean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>
                    <a:solidFill>
                      <a:srgbClr val="FF0000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°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FF0000"/>
                          </a:solidFill>
                        </a:rPr>
                        <m:t>180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FF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m:t>°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495" y="3092355"/>
                <a:ext cx="194918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4688" t="-11842" r="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426206" y="3067935"/>
            <a:ext cx="6096715" cy="461665"/>
            <a:chOff x="1673841" y="3197603"/>
            <a:chExt cx="6096714" cy="461665"/>
          </a:xfrm>
        </p:grpSpPr>
        <mc:AlternateContent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673841" y="3197603"/>
                  <a:ext cx="44499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smtClean="0"/>
                    <a:t>直线</a:t>
                  </a:r>
                  <a:r>
                    <a:rPr lang="en-US" altLang="zh-CN" sz="2400" smtClean="0"/>
                    <a:t>l</a:t>
                  </a:r>
                  <a:r>
                    <a:rPr lang="zh-CN" altLang="en-US" sz="2400" smtClean="0"/>
                    <a:t>的倾斜角</a:t>
                  </a:r>
                  <a14:m>
                    <m:oMathPara>
                      <m:oMathParaPr>
                        <m:jc/>
                      </m:oMathParaPr>
                      <m:oMath>
                        <m:r>
                          <a:rPr lang="zh-CN" altLang="en-US" sz="2400" i="1">
                            <a:latin typeface="Cambria Math"/>
                          </a:rPr>
                          <m:t>𝛼</m:t>
                        </m:r>
                      </m:oMath>
                    </m:oMathPara>
                  </a14:m>
                  <a:r>
                    <a:rPr lang="zh-CN" altLang="en-US" sz="2400" smtClean="0"/>
                    <a:t>的取值范围为：</a:t>
                  </a:r>
                  <a:endParaRPr lang="zh-CN" altLang="en-US" sz="240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841" y="3197603"/>
                  <a:ext cx="4449936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192" t="-15789" r="-959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30"/>
            <p:cNvCxnSpPr/>
            <p:nvPr/>
          </p:nvCxnSpPr>
          <p:spPr>
            <a:xfrm>
              <a:off x="5872379" y="3659268"/>
              <a:ext cx="1898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1403648" y="534936"/>
            <a:ext cx="188120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直线的方向</a:t>
            </a:r>
            <a:endParaRPr lang="zh-CN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4108449" y="534935"/>
            <a:ext cx="1584176" cy="4674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倾斜程度</a:t>
            </a:r>
            <a:endParaRPr lang="zh-CN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6516215" y="534936"/>
            <a:ext cx="13861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倾斜角</a:t>
            </a:r>
            <a:endParaRPr lang="zh-CN" altLang="en-US" sz="2400"/>
          </a:p>
        </p:txBody>
      </p:sp>
      <p:sp>
        <p:nvSpPr>
          <p:cNvPr id="7" name="燕尾形箭头 6"/>
          <p:cNvSpPr/>
          <p:nvPr/>
        </p:nvSpPr>
        <p:spPr>
          <a:xfrm>
            <a:off x="5914604" y="673434"/>
            <a:ext cx="360041" cy="184666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3491880" y="673434"/>
            <a:ext cx="360041" cy="184666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10851" y="1276606"/>
            <a:ext cx="7795193" cy="652728"/>
            <a:chOff x="267212" y="3125047"/>
            <a:chExt cx="7795193" cy="652728"/>
          </a:xfrm>
        </p:grpSpPr>
        <p:sp>
          <p:nvSpPr>
            <p:cNvPr id="11" name="TextBox 10"/>
            <p:cNvSpPr txBox="1"/>
            <p:nvPr/>
          </p:nvSpPr>
          <p:spPr>
            <a:xfrm>
              <a:off x="1722208" y="3316110"/>
              <a:ext cx="6340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mtClean="0"/>
                <a:t>还有其他什么方法能刻画直线的倾斜程度吗？</a:t>
              </a:r>
              <a:endParaRPr lang="zh-CN" altLang="en-US" sz="240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7212" y="3125047"/>
              <a:ext cx="1400784" cy="605810"/>
              <a:chOff x="746549" y="450589"/>
              <a:chExt cx="1400784" cy="605810"/>
            </a:xfrm>
          </p:grpSpPr>
          <p:sp>
            <p:nvSpPr>
              <p:cNvPr id="13" name="Text Box 28">
                <a:extLst>
                  <a:ext uri="{FF2B5EF4-FFF2-40B4-BE49-F238E27FC236}">
                    <a16:creationId xmlns="" xmlns:a16="http://schemas.microsoft.com/office/drawing/2014/main" id="{CFF6F8F4-D316-4ADE-B131-95649EB2176A}"/>
                  </a:ext>
                </a:extLst>
              </p:cNvPr>
              <p:cNvSpPr/>
              <p:nvPr/>
            </p:nvSpPr>
            <p:spPr>
              <a:xfrm>
                <a:off x="1343908" y="594734"/>
                <a:ext cx="803425" cy="461665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bg1"/>
                </a:solidFill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zh-CN" altLang="en-US" sz="1800" b="0" i="0" u="none" baseline="0">
                    <a:solidFill>
                      <a:schemeClr val="tx1"/>
                    </a:solidFill>
                    <a:effectLst/>
                    <a:latin typeface="等线" panose="02010600030101010101" charset="-122"/>
                    <a:ea typeface="等线" panose="02010600030101010101" charset="-122"/>
                  </a:defRPr>
                </a:lvl5pPr>
              </a:lstStyle>
              <a:p>
                <a:pPr marL="0" lvl="0" indent="0" algn="ctr" eaLnBrk="1" hangingPunct="1"/>
                <a:r>
                  <a:rPr kumimoji="1" lang="zh-CN" altLang="en-US" sz="2400" b="1" smtClean="0">
                    <a:solidFill>
                      <a:srgbClr val="EA183B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思考</a:t>
                </a:r>
                <a:endParaRPr kumimoji="1" lang="en-US" altLang="zh-CN" sz="2400" b="1">
                  <a:solidFill>
                    <a:srgbClr val="EA183B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pic>
            <p:nvPicPr>
              <p:cNvPr id="14" name="图片 13" descr="c04f53a4-fcc3-4d72-b6af-f665b5cbce62">
                <a:extLst>
                  <a:ext uri="{FF2B5EF4-FFF2-40B4-BE49-F238E27FC236}">
                    <a16:creationId xmlns="" xmlns:a16="http://schemas.microsoft.com/office/drawing/2014/main" id="{7351649A-B5C3-407E-A2BB-2973AA5D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549" y="450589"/>
                <a:ext cx="707115" cy="587375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p:grpSp>
      </p:grpSp>
      <p:grpSp>
        <p:nvGrpSpPr>
          <p:cNvPr id="29" name="组合 28"/>
          <p:cNvGrpSpPr/>
          <p:nvPr/>
        </p:nvGrpSpPr>
        <p:grpSpPr>
          <a:xfrm>
            <a:off x="6309504" y="2026651"/>
            <a:ext cx="2797377" cy="2333429"/>
            <a:chOff x="6309504" y="2026651"/>
            <a:chExt cx="2797376" cy="2333429"/>
          </a:xfrm>
        </p:grpSpPr>
        <p:grpSp>
          <p:nvGrpSpPr>
            <p:cNvPr id="28" name="组合 27"/>
            <p:cNvGrpSpPr/>
            <p:nvPr/>
          </p:nvGrpSpPr>
          <p:grpSpPr>
            <a:xfrm>
              <a:off x="6641994" y="2211317"/>
              <a:ext cx="2464886" cy="1706738"/>
              <a:chOff x="6517307" y="2058402"/>
              <a:chExt cx="2464886" cy="170673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8007246" y="2670047"/>
                <a:ext cx="974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smtClean="0"/>
                  <a:t>2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baseline="-250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V="1">
                <a:off x="6517307" y="2427734"/>
                <a:ext cx="2016224" cy="13374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/>
              <p:cNvSpPr/>
              <p:nvPr/>
            </p:nvSpPr>
            <p:spPr>
              <a:xfrm>
                <a:off x="8503760" y="2058402"/>
                <a:ext cx="248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163574" y="3291830"/>
                <a:ext cx="45719" cy="45719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100392" y="2670047"/>
                <a:ext cx="45719" cy="45719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179243" y="3153757"/>
                <a:ext cx="9733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309504" y="2127832"/>
              <a:ext cx="2232248" cy="2232248"/>
              <a:chOff x="6598508" y="1671650"/>
              <a:chExt cx="2232248" cy="2232248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 rot="16200000">
                <a:off x="6048164" y="2787774"/>
                <a:ext cx="22322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6598508" y="3219822"/>
                <a:ext cx="22322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8398124" y="359470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8462" y="202665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15618" y="2579042"/>
            <a:ext cx="4943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rgbClr val="FF0000"/>
                </a:solidFill>
              </a:rPr>
              <a:t>推断</a:t>
            </a:r>
            <a:r>
              <a:rPr lang="zh-CN" altLang="en-US" sz="2400" smtClean="0"/>
              <a:t>：直线</a:t>
            </a:r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smtClean="0"/>
              <a:t>倾斜角与</a:t>
            </a:r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altLang="zh-CN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smtClean="0"/>
              <a:t>两点的坐标有内在联系</a:t>
            </a:r>
            <a:r>
              <a:rPr lang="en-US" altLang="zh-CN" sz="2400" smtClean="0"/>
              <a:t>.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56665546"/>
      </p:ext>
    </p:extLst>
  </p:cSld>
  <p:clrMapOvr>
    <a:masterClrMapping/>
  </p:clrMapOvr>
  <mc:AlternateContent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20203671"/>
  <p:tag name="KSO_WM_UNIT_COMPATIBLE" val="0"/>
  <p:tag name="KSO_WM_UNIT_DIAGRAM_ISNUMVISUAL" val="0"/>
  <p:tag name="KSO_WM_UNIT_DIAGRAM_ISREFERUNIT" val="0"/>
  <p:tag name="KSO_WM_UNIT_HIGHLIGHT" val="0"/>
  <p:tag name="KSO_WM_UNIT_ID" val="diagram20203671_1*f*1"/>
  <p:tag name="KSO_WM_UNIT_INDEX" val="1"/>
  <p:tag name="KSO_WM_UNIT_LAYERLEVEL" val="1"/>
  <p:tag name="KSO_WM_UNIT_NOCLEAR" val="0"/>
  <p:tag name="KSO_WM_UNIT_PRESET_TEXT" val="单击此处添加文本具体内容，简明扼要地阐述你的观点。&#10;单击此处添加文本具体内容，简明扼要地阐述你的观点。&#10;单击此处添加文本具体内容，简明扼要地阐述你的观点。&#10;单击此处添加文本具体内容，简明扼要地阐述你的观点。&#10;单击此处添加文本具体内容，简明扼要地阐述你的观点。"/>
  <p:tag name="KSO_WM_UNIT_SUBTYPE" val="a"/>
  <p:tag name="KSO_WM_UNIT_TEXT_FILL_FORE_SCHEMECOLOR_INDEX" val="13"/>
  <p:tag name="KSO_WM_UNIT_TEXT_FILL_FORE_SCHEMECOLOR_INDEX_BRIGHTNESS" val="0.15"/>
  <p:tag name="KSO_WM_UNIT_TEXT_FILL_TYPE" val="1"/>
  <p:tag name="KSO_WM_UNIT_TYPE" val="f"/>
  <p:tag name="KSO_WM_UNIT_VALUE" val="1144"/>
</p:tagLst>
</file>

<file path=ppt/tags/tag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resentationFormat>On-screen Show (16:9)</PresentationFormat>
  <Paragraphs>170</Paragraphs>
  <Slides>20</Slides>
  <Notes>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34">
      <vt:lpstr>Arial</vt:lpstr>
      <vt:lpstr>Calibri</vt:lpstr>
      <vt:lpstr>华文新魏</vt:lpstr>
      <vt:lpstr>华文行楷</vt:lpstr>
      <vt:lpstr>黑体</vt:lpstr>
      <vt:lpstr>Times New Roman</vt:lpstr>
      <vt:lpstr>等线</vt:lpstr>
      <vt:lpstr>楷体</vt:lpstr>
      <vt:lpstr>Ebrima</vt:lpstr>
      <vt:lpstr>Cambria Math</vt:lpstr>
      <vt:lpstr>华文琥珀</vt:lpstr>
      <vt:lpstr>微软雅黑 Light</vt:lpstr>
      <vt:lpstr>微软雅黑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2021-09-19T16:24:09.177</cp:lastPrinted>
  <dcterms:created xsi:type="dcterms:W3CDTF">2021-09-19T16:24:09Z</dcterms:created>
  <dcterms:modified xsi:type="dcterms:W3CDTF">2021-09-19T08:24:10Z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